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0"/>
  </p:sldMasterIdLst>
  <p:notesMasterIdLst>
    <p:notesMasterId r:id="rId48"/>
  </p:notesMasterIdLst>
  <p:sldIdLst>
    <p:sldId id="276" r:id="rId21"/>
    <p:sldId id="304" r:id="rId22"/>
    <p:sldId id="281" r:id="rId23"/>
    <p:sldId id="274" r:id="rId24"/>
    <p:sldId id="302" r:id="rId25"/>
    <p:sldId id="303" r:id="rId26"/>
    <p:sldId id="261" r:id="rId27"/>
    <p:sldId id="275" r:id="rId28"/>
    <p:sldId id="324" r:id="rId29"/>
    <p:sldId id="273" r:id="rId30"/>
    <p:sldId id="305" r:id="rId31"/>
    <p:sldId id="306" r:id="rId32"/>
    <p:sldId id="307" r:id="rId33"/>
    <p:sldId id="313" r:id="rId34"/>
    <p:sldId id="320" r:id="rId35"/>
    <p:sldId id="321" r:id="rId36"/>
    <p:sldId id="279" r:id="rId37"/>
    <p:sldId id="311" r:id="rId38"/>
    <p:sldId id="309" r:id="rId39"/>
    <p:sldId id="314" r:id="rId40"/>
    <p:sldId id="295" r:id="rId41"/>
    <p:sldId id="296" r:id="rId42"/>
    <p:sldId id="298" r:id="rId43"/>
    <p:sldId id="319" r:id="rId44"/>
    <p:sldId id="318" r:id="rId45"/>
    <p:sldId id="297" r:id="rId46"/>
    <p:sldId id="32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20" autoAdjust="0"/>
  </p:normalViewPr>
  <p:slideViewPr>
    <p:cSldViewPr>
      <p:cViewPr varScale="1">
        <p:scale>
          <a:sx n="108" d="100"/>
          <a:sy n="108" d="100"/>
        </p:scale>
        <p:origin x="10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F8DAA-A63B-49B6-BC17-B0DDD7DA4EF5}" type="doc">
      <dgm:prSet loTypeId="urn:microsoft.com/office/officeart/2005/8/layout/chevron1" loCatId="process" qsTypeId="urn:microsoft.com/office/officeart/2005/8/quickstyle/simple1" qsCatId="simple" csTypeId="urn:microsoft.com/office/officeart/2005/8/colors/accent4_2" csCatId="accent4" phldr="1"/>
      <dgm:spPr/>
    </dgm:pt>
    <dgm:pt modelId="{924C29F1-C717-4BB2-BCA4-0D97EC32976C}">
      <dgm:prSet phldrT="[Text]"/>
      <dgm:spPr/>
      <dgm:t>
        <a:bodyPr/>
        <a:lstStyle/>
        <a:p>
          <a:r>
            <a:rPr lang="en-US" dirty="0" smtClean="0">
              <a:latin typeface="Calibri" charset="0"/>
              <a:ea typeface="ＭＳ Ｐゴシック" charset="0"/>
              <a:cs typeface="ＭＳ Ｐゴシック" charset="0"/>
            </a:rPr>
            <a:t>Sequential Sample</a:t>
          </a:r>
          <a:endParaRPr lang="en-US" dirty="0"/>
        </a:p>
      </dgm:t>
    </dgm:pt>
    <dgm:pt modelId="{E3D11A97-72F6-4FED-A61E-AE85D9386DD2}" type="parTrans" cxnId="{314D707B-2AD9-4D97-A8BE-94F1C0F422EC}">
      <dgm:prSet/>
      <dgm:spPr/>
      <dgm:t>
        <a:bodyPr/>
        <a:lstStyle/>
        <a:p>
          <a:endParaRPr lang="en-US"/>
        </a:p>
      </dgm:t>
    </dgm:pt>
    <dgm:pt modelId="{74C0C805-74EE-4135-9CA0-B9CD30D4E6C8}" type="sibTrans" cxnId="{314D707B-2AD9-4D97-A8BE-94F1C0F422EC}">
      <dgm:prSet/>
      <dgm:spPr/>
      <dgm:t>
        <a:bodyPr/>
        <a:lstStyle/>
        <a:p>
          <a:endParaRPr lang="en-US"/>
        </a:p>
      </dgm:t>
    </dgm:pt>
    <dgm:pt modelId="{03A96A66-3836-4751-AB5B-CFCFE0621387}">
      <dgm:prSet/>
      <dgm:spPr/>
      <dgm:t>
        <a:bodyPr/>
        <a:lstStyle/>
        <a:p>
          <a:r>
            <a:rPr lang="en-US" dirty="0" smtClean="0"/>
            <a:t>Plumbing Inspection</a:t>
          </a:r>
          <a:endParaRPr lang="en-US" dirty="0"/>
        </a:p>
      </dgm:t>
    </dgm:pt>
    <dgm:pt modelId="{7EEBF0FD-F615-440A-9947-7761A8389AFA}" type="parTrans" cxnId="{D51512E9-0C58-4142-A899-7A4D563E816D}">
      <dgm:prSet/>
      <dgm:spPr/>
      <dgm:t>
        <a:bodyPr/>
        <a:lstStyle/>
        <a:p>
          <a:endParaRPr lang="en-US"/>
        </a:p>
      </dgm:t>
    </dgm:pt>
    <dgm:pt modelId="{239B5E69-97B5-444F-A78C-C009570FF402}" type="sibTrans" cxnId="{D51512E9-0C58-4142-A899-7A4D563E816D}">
      <dgm:prSet/>
      <dgm:spPr/>
      <dgm:t>
        <a:bodyPr/>
        <a:lstStyle/>
        <a:p>
          <a:endParaRPr lang="en-US"/>
        </a:p>
      </dgm:t>
    </dgm:pt>
    <dgm:pt modelId="{F010DAD9-34F1-495E-81E8-67FBE96539CE}" type="pres">
      <dgm:prSet presAssocID="{862F8DAA-A63B-49B6-BC17-B0DDD7DA4EF5}" presName="Name0" presStyleCnt="0">
        <dgm:presLayoutVars>
          <dgm:dir/>
          <dgm:animLvl val="lvl"/>
          <dgm:resizeHandles val="exact"/>
        </dgm:presLayoutVars>
      </dgm:prSet>
      <dgm:spPr/>
    </dgm:pt>
    <dgm:pt modelId="{34E9DC4C-BCE5-41F8-BD6B-0AC00BB71844}" type="pres">
      <dgm:prSet presAssocID="{924C29F1-C717-4BB2-BCA4-0D97EC32976C}" presName="parTxOnly" presStyleLbl="node1" presStyleIdx="0" presStyleCnt="2">
        <dgm:presLayoutVars>
          <dgm:chMax val="0"/>
          <dgm:chPref val="0"/>
          <dgm:bulletEnabled val="1"/>
        </dgm:presLayoutVars>
      </dgm:prSet>
      <dgm:spPr/>
      <dgm:t>
        <a:bodyPr/>
        <a:lstStyle/>
        <a:p>
          <a:endParaRPr lang="en-US"/>
        </a:p>
      </dgm:t>
    </dgm:pt>
    <dgm:pt modelId="{6AE93056-9135-4413-A734-F18610AD0D11}" type="pres">
      <dgm:prSet presAssocID="{74C0C805-74EE-4135-9CA0-B9CD30D4E6C8}" presName="parTxOnlySpace" presStyleCnt="0"/>
      <dgm:spPr/>
    </dgm:pt>
    <dgm:pt modelId="{26BD7FD9-11EF-495F-B6C5-A6EFDE5D377A}" type="pres">
      <dgm:prSet presAssocID="{03A96A66-3836-4751-AB5B-CFCFE0621387}" presName="parTxOnly" presStyleLbl="node1" presStyleIdx="1" presStyleCnt="2" custLinFactNeighborX="-34593" custLinFactNeighborY="7698">
        <dgm:presLayoutVars>
          <dgm:chMax val="0"/>
          <dgm:chPref val="0"/>
          <dgm:bulletEnabled val="1"/>
        </dgm:presLayoutVars>
      </dgm:prSet>
      <dgm:spPr/>
      <dgm:t>
        <a:bodyPr/>
        <a:lstStyle/>
        <a:p>
          <a:endParaRPr lang="en-US"/>
        </a:p>
      </dgm:t>
    </dgm:pt>
  </dgm:ptLst>
  <dgm:cxnLst>
    <dgm:cxn modelId="{D51512E9-0C58-4142-A899-7A4D563E816D}" srcId="{862F8DAA-A63B-49B6-BC17-B0DDD7DA4EF5}" destId="{03A96A66-3836-4751-AB5B-CFCFE0621387}" srcOrd="1" destOrd="0" parTransId="{7EEBF0FD-F615-440A-9947-7761A8389AFA}" sibTransId="{239B5E69-97B5-444F-A78C-C009570FF402}"/>
    <dgm:cxn modelId="{92A10946-96A8-46C2-8506-66D7D17568DD}" type="presOf" srcId="{924C29F1-C717-4BB2-BCA4-0D97EC32976C}" destId="{34E9DC4C-BCE5-41F8-BD6B-0AC00BB71844}" srcOrd="0" destOrd="0" presId="urn:microsoft.com/office/officeart/2005/8/layout/chevron1"/>
    <dgm:cxn modelId="{98DA9759-5C77-41A9-BAE7-64B532602EDB}" type="presOf" srcId="{862F8DAA-A63B-49B6-BC17-B0DDD7DA4EF5}" destId="{F010DAD9-34F1-495E-81E8-67FBE96539CE}" srcOrd="0" destOrd="0" presId="urn:microsoft.com/office/officeart/2005/8/layout/chevron1"/>
    <dgm:cxn modelId="{314D707B-2AD9-4D97-A8BE-94F1C0F422EC}" srcId="{862F8DAA-A63B-49B6-BC17-B0DDD7DA4EF5}" destId="{924C29F1-C717-4BB2-BCA4-0D97EC32976C}" srcOrd="0" destOrd="0" parTransId="{E3D11A97-72F6-4FED-A61E-AE85D9386DD2}" sibTransId="{74C0C805-74EE-4135-9CA0-B9CD30D4E6C8}"/>
    <dgm:cxn modelId="{CEF62B90-DCED-463D-99C9-69E26D8B9892}" type="presOf" srcId="{03A96A66-3836-4751-AB5B-CFCFE0621387}" destId="{26BD7FD9-11EF-495F-B6C5-A6EFDE5D377A}" srcOrd="0" destOrd="0" presId="urn:microsoft.com/office/officeart/2005/8/layout/chevron1"/>
    <dgm:cxn modelId="{06F6C94D-6649-417F-8300-0F80218A88A9}" type="presParOf" srcId="{F010DAD9-34F1-495E-81E8-67FBE96539CE}" destId="{34E9DC4C-BCE5-41F8-BD6B-0AC00BB71844}" srcOrd="0" destOrd="0" presId="urn:microsoft.com/office/officeart/2005/8/layout/chevron1"/>
    <dgm:cxn modelId="{9F086D12-4D06-4F77-ACAD-046A1E8B8A08}" type="presParOf" srcId="{F010DAD9-34F1-495E-81E8-67FBE96539CE}" destId="{6AE93056-9135-4413-A734-F18610AD0D11}" srcOrd="1" destOrd="0" presId="urn:microsoft.com/office/officeart/2005/8/layout/chevron1"/>
    <dgm:cxn modelId="{4EE89170-227D-4A04-AD79-D6A6FA230A48}" type="presParOf" srcId="{F010DAD9-34F1-495E-81E8-67FBE96539CE}" destId="{26BD7FD9-11EF-495F-B6C5-A6EFDE5D377A}"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62F8DAA-A63B-49B6-BC17-B0DDD7DA4EF5}" type="doc">
      <dgm:prSet loTypeId="urn:microsoft.com/office/officeart/2005/8/layout/chevron1" loCatId="process" qsTypeId="urn:microsoft.com/office/officeart/2005/8/quickstyle/simple1" qsCatId="simple" csTypeId="urn:microsoft.com/office/officeart/2005/8/colors/accent1_2" csCatId="accent1" phldr="1"/>
      <dgm:spPr/>
    </dgm:pt>
    <dgm:pt modelId="{B67BCD68-F868-4EEC-9AC6-D3A6F75E788E}">
      <dgm:prSet phldrT="[Text]"/>
      <dgm:spPr>
        <a:solidFill>
          <a:schemeClr val="accent4"/>
        </a:solidFill>
      </dgm:spPr>
      <dgm:t>
        <a:bodyPr/>
        <a:lstStyle/>
        <a:p>
          <a:r>
            <a:rPr lang="en-US" dirty="0" smtClean="0">
              <a:latin typeface="Calibri" charset="0"/>
              <a:ea typeface="ＭＳ Ｐゴシック" charset="0"/>
              <a:cs typeface="ＭＳ Ｐゴシック" charset="0"/>
            </a:rPr>
            <a:t>LSL Pipe Rig</a:t>
          </a:r>
          <a:endParaRPr lang="en-US" dirty="0"/>
        </a:p>
      </dgm:t>
    </dgm:pt>
    <dgm:pt modelId="{1BD4F4B0-6242-4CA0-BCF6-99A1BA4EA1E0}" type="parTrans" cxnId="{76C3DF4F-86B0-4BE4-B3F1-8BE474A3F4D3}">
      <dgm:prSet/>
      <dgm:spPr/>
      <dgm:t>
        <a:bodyPr/>
        <a:lstStyle/>
        <a:p>
          <a:endParaRPr lang="en-US"/>
        </a:p>
      </dgm:t>
    </dgm:pt>
    <dgm:pt modelId="{132F3FF0-C52A-4FE0-9E9E-DDD86B690988}" type="sibTrans" cxnId="{76C3DF4F-86B0-4BE4-B3F1-8BE474A3F4D3}">
      <dgm:prSet/>
      <dgm:spPr/>
      <dgm:t>
        <a:bodyPr/>
        <a:lstStyle/>
        <a:p>
          <a:endParaRPr lang="en-US"/>
        </a:p>
      </dgm:t>
    </dgm:pt>
    <dgm:pt modelId="{32855A72-0EB6-4A8A-BB51-15E991F22706}">
      <dgm:prSet phldrT="[Text]"/>
      <dgm:spPr>
        <a:solidFill>
          <a:schemeClr val="accent4"/>
        </a:solidFill>
      </dgm:spPr>
      <dgm:t>
        <a:bodyPr/>
        <a:lstStyle/>
        <a:p>
          <a:r>
            <a:rPr lang="en-US" dirty="0" smtClean="0">
              <a:latin typeface="Calibri" charset="0"/>
              <a:ea typeface="ＭＳ Ｐゴシック" charset="0"/>
              <a:cs typeface="ＭＳ Ｐゴシック" charset="0"/>
            </a:rPr>
            <a:t>Scale Analysis</a:t>
          </a:r>
          <a:endParaRPr lang="en-US" dirty="0"/>
        </a:p>
      </dgm:t>
    </dgm:pt>
    <dgm:pt modelId="{A538D786-F810-49C9-8C17-626616A766E0}" type="parTrans" cxnId="{3B38663C-1C27-46D1-90BC-6B0FFC1F89EA}">
      <dgm:prSet/>
      <dgm:spPr/>
      <dgm:t>
        <a:bodyPr/>
        <a:lstStyle/>
        <a:p>
          <a:endParaRPr lang="en-US"/>
        </a:p>
      </dgm:t>
    </dgm:pt>
    <dgm:pt modelId="{7BF84259-D64E-4AEB-845E-CD0B648293E7}" type="sibTrans" cxnId="{3B38663C-1C27-46D1-90BC-6B0FFC1F89EA}">
      <dgm:prSet/>
      <dgm:spPr/>
      <dgm:t>
        <a:bodyPr/>
        <a:lstStyle/>
        <a:p>
          <a:endParaRPr lang="en-US"/>
        </a:p>
      </dgm:t>
    </dgm:pt>
    <dgm:pt modelId="{F010DAD9-34F1-495E-81E8-67FBE96539CE}" type="pres">
      <dgm:prSet presAssocID="{862F8DAA-A63B-49B6-BC17-B0DDD7DA4EF5}" presName="Name0" presStyleCnt="0">
        <dgm:presLayoutVars>
          <dgm:dir/>
          <dgm:animLvl val="lvl"/>
          <dgm:resizeHandles val="exact"/>
        </dgm:presLayoutVars>
      </dgm:prSet>
      <dgm:spPr/>
    </dgm:pt>
    <dgm:pt modelId="{5BB58C54-69BF-4497-8BCE-A0D5B7195363}" type="pres">
      <dgm:prSet presAssocID="{B67BCD68-F868-4EEC-9AC6-D3A6F75E788E}" presName="parTxOnly" presStyleLbl="node1" presStyleIdx="0" presStyleCnt="2">
        <dgm:presLayoutVars>
          <dgm:chMax val="0"/>
          <dgm:chPref val="0"/>
          <dgm:bulletEnabled val="1"/>
        </dgm:presLayoutVars>
      </dgm:prSet>
      <dgm:spPr/>
      <dgm:t>
        <a:bodyPr/>
        <a:lstStyle/>
        <a:p>
          <a:endParaRPr lang="en-US"/>
        </a:p>
      </dgm:t>
    </dgm:pt>
    <dgm:pt modelId="{B2F70E90-6110-4491-A681-D20C5B4C6074}" type="pres">
      <dgm:prSet presAssocID="{132F3FF0-C52A-4FE0-9E9E-DDD86B690988}" presName="parTxOnlySpace" presStyleCnt="0"/>
      <dgm:spPr/>
    </dgm:pt>
    <dgm:pt modelId="{EE84AD7F-C698-4844-8A83-8E30BF2C41A5}" type="pres">
      <dgm:prSet presAssocID="{32855A72-0EB6-4A8A-BB51-15E991F22706}" presName="parTxOnly" presStyleLbl="node1" presStyleIdx="1" presStyleCnt="2">
        <dgm:presLayoutVars>
          <dgm:chMax val="0"/>
          <dgm:chPref val="0"/>
          <dgm:bulletEnabled val="1"/>
        </dgm:presLayoutVars>
      </dgm:prSet>
      <dgm:spPr/>
      <dgm:t>
        <a:bodyPr/>
        <a:lstStyle/>
        <a:p>
          <a:endParaRPr lang="en-US"/>
        </a:p>
      </dgm:t>
    </dgm:pt>
  </dgm:ptLst>
  <dgm:cxnLst>
    <dgm:cxn modelId="{76C3DF4F-86B0-4BE4-B3F1-8BE474A3F4D3}" srcId="{862F8DAA-A63B-49B6-BC17-B0DDD7DA4EF5}" destId="{B67BCD68-F868-4EEC-9AC6-D3A6F75E788E}" srcOrd="0" destOrd="0" parTransId="{1BD4F4B0-6242-4CA0-BCF6-99A1BA4EA1E0}" sibTransId="{132F3FF0-C52A-4FE0-9E9E-DDD86B690988}"/>
    <dgm:cxn modelId="{3B38663C-1C27-46D1-90BC-6B0FFC1F89EA}" srcId="{862F8DAA-A63B-49B6-BC17-B0DDD7DA4EF5}" destId="{32855A72-0EB6-4A8A-BB51-15E991F22706}" srcOrd="1" destOrd="0" parTransId="{A538D786-F810-49C9-8C17-626616A766E0}" sibTransId="{7BF84259-D64E-4AEB-845E-CD0B648293E7}"/>
    <dgm:cxn modelId="{BB2A7989-101B-433E-AF27-EAD57017E066}" type="presOf" srcId="{B67BCD68-F868-4EEC-9AC6-D3A6F75E788E}" destId="{5BB58C54-69BF-4497-8BCE-A0D5B7195363}" srcOrd="0" destOrd="0" presId="urn:microsoft.com/office/officeart/2005/8/layout/chevron1"/>
    <dgm:cxn modelId="{96CB2DCE-DAA8-4C6F-84B7-B85A60AD5DDE}" type="presOf" srcId="{32855A72-0EB6-4A8A-BB51-15E991F22706}" destId="{EE84AD7F-C698-4844-8A83-8E30BF2C41A5}" srcOrd="0" destOrd="0" presId="urn:microsoft.com/office/officeart/2005/8/layout/chevron1"/>
    <dgm:cxn modelId="{B4BEEA5C-9908-47C7-A9BF-C0E4798F0AE9}" type="presOf" srcId="{862F8DAA-A63B-49B6-BC17-B0DDD7DA4EF5}" destId="{F010DAD9-34F1-495E-81E8-67FBE96539CE}" srcOrd="0" destOrd="0" presId="urn:microsoft.com/office/officeart/2005/8/layout/chevron1"/>
    <dgm:cxn modelId="{E00F0735-2899-4B98-9C54-F7008846028F}" type="presParOf" srcId="{F010DAD9-34F1-495E-81E8-67FBE96539CE}" destId="{5BB58C54-69BF-4497-8BCE-A0D5B7195363}" srcOrd="0" destOrd="0" presId="urn:microsoft.com/office/officeart/2005/8/layout/chevron1"/>
    <dgm:cxn modelId="{2750F096-C79B-4FA8-815C-EE7922BEF8F3}" type="presParOf" srcId="{F010DAD9-34F1-495E-81E8-67FBE96539CE}" destId="{B2F70E90-6110-4491-A681-D20C5B4C6074}" srcOrd="1" destOrd="0" presId="urn:microsoft.com/office/officeart/2005/8/layout/chevron1"/>
    <dgm:cxn modelId="{C1435DF5-90D5-4930-8A55-4B92FAEDDEB9}" type="presParOf" srcId="{F010DAD9-34F1-495E-81E8-67FBE96539CE}" destId="{EE84AD7F-C698-4844-8A83-8E30BF2C41A5}"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F8DAA-A63B-49B6-BC17-B0DDD7DA4EF5}" type="doc">
      <dgm:prSet loTypeId="urn:microsoft.com/office/officeart/2005/8/layout/chevron1" loCatId="process" qsTypeId="urn:microsoft.com/office/officeart/2005/8/quickstyle/simple1" qsCatId="simple" csTypeId="urn:microsoft.com/office/officeart/2005/8/colors/accent1_2" csCatId="accent1" phldr="1"/>
      <dgm:spPr/>
    </dgm:pt>
    <dgm:pt modelId="{B67BCD68-F868-4EEC-9AC6-D3A6F75E788E}">
      <dgm:prSet phldrT="[Text]"/>
      <dgm:spPr>
        <a:solidFill>
          <a:schemeClr val="accent2"/>
        </a:solidFill>
      </dgm:spPr>
      <dgm:t>
        <a:bodyPr/>
        <a:lstStyle/>
        <a:p>
          <a:r>
            <a:rPr lang="en-US" dirty="0" smtClean="0">
              <a:latin typeface="Calibri" charset="0"/>
              <a:ea typeface="ＭＳ Ｐゴシック" charset="0"/>
              <a:cs typeface="ＭＳ Ｐゴシック" charset="0"/>
            </a:rPr>
            <a:t>State Sentential Sampling</a:t>
          </a:r>
          <a:endParaRPr lang="en-US" dirty="0"/>
        </a:p>
      </dgm:t>
    </dgm:pt>
    <dgm:pt modelId="{1BD4F4B0-6242-4CA0-BCF6-99A1BA4EA1E0}" type="parTrans" cxnId="{76C3DF4F-86B0-4BE4-B3F1-8BE474A3F4D3}">
      <dgm:prSet/>
      <dgm:spPr/>
      <dgm:t>
        <a:bodyPr/>
        <a:lstStyle/>
        <a:p>
          <a:endParaRPr lang="en-US"/>
        </a:p>
      </dgm:t>
    </dgm:pt>
    <dgm:pt modelId="{132F3FF0-C52A-4FE0-9E9E-DDD86B690988}" type="sibTrans" cxnId="{76C3DF4F-86B0-4BE4-B3F1-8BE474A3F4D3}">
      <dgm:prSet/>
      <dgm:spPr/>
      <dgm:t>
        <a:bodyPr/>
        <a:lstStyle/>
        <a:p>
          <a:endParaRPr lang="en-US"/>
        </a:p>
      </dgm:t>
    </dgm:pt>
    <dgm:pt modelId="{F010DAD9-34F1-495E-81E8-67FBE96539CE}" type="pres">
      <dgm:prSet presAssocID="{862F8DAA-A63B-49B6-BC17-B0DDD7DA4EF5}" presName="Name0" presStyleCnt="0">
        <dgm:presLayoutVars>
          <dgm:dir/>
          <dgm:animLvl val="lvl"/>
          <dgm:resizeHandles val="exact"/>
        </dgm:presLayoutVars>
      </dgm:prSet>
      <dgm:spPr/>
    </dgm:pt>
    <dgm:pt modelId="{5BB58C54-69BF-4497-8BCE-A0D5B7195363}" type="pres">
      <dgm:prSet presAssocID="{B67BCD68-F868-4EEC-9AC6-D3A6F75E788E}" presName="parTxOnly" presStyleLbl="node1" presStyleIdx="0" presStyleCnt="1" custLinFactNeighborX="-7478" custLinFactNeighborY="-5000">
        <dgm:presLayoutVars>
          <dgm:chMax val="0"/>
          <dgm:chPref val="0"/>
          <dgm:bulletEnabled val="1"/>
        </dgm:presLayoutVars>
      </dgm:prSet>
      <dgm:spPr/>
      <dgm:t>
        <a:bodyPr/>
        <a:lstStyle/>
        <a:p>
          <a:endParaRPr lang="en-US"/>
        </a:p>
      </dgm:t>
    </dgm:pt>
  </dgm:ptLst>
  <dgm:cxnLst>
    <dgm:cxn modelId="{78D0B14F-E75B-4D2F-9598-37A57FD033ED}" type="presOf" srcId="{862F8DAA-A63B-49B6-BC17-B0DDD7DA4EF5}" destId="{F010DAD9-34F1-495E-81E8-67FBE96539CE}" srcOrd="0" destOrd="0" presId="urn:microsoft.com/office/officeart/2005/8/layout/chevron1"/>
    <dgm:cxn modelId="{76C3DF4F-86B0-4BE4-B3F1-8BE474A3F4D3}" srcId="{862F8DAA-A63B-49B6-BC17-B0DDD7DA4EF5}" destId="{B67BCD68-F868-4EEC-9AC6-D3A6F75E788E}" srcOrd="0" destOrd="0" parTransId="{1BD4F4B0-6242-4CA0-BCF6-99A1BA4EA1E0}" sibTransId="{132F3FF0-C52A-4FE0-9E9E-DDD86B690988}"/>
    <dgm:cxn modelId="{7715D08F-B84F-4C06-B09C-6BF7D1A8A26F}" type="presOf" srcId="{B67BCD68-F868-4EEC-9AC6-D3A6F75E788E}" destId="{5BB58C54-69BF-4497-8BCE-A0D5B7195363}" srcOrd="0" destOrd="0" presId="urn:microsoft.com/office/officeart/2005/8/layout/chevron1"/>
    <dgm:cxn modelId="{E6DCA662-5D53-46DA-8BB2-FC7AF5DC7BFC}" type="presParOf" srcId="{F010DAD9-34F1-495E-81E8-67FBE96539CE}" destId="{5BB58C54-69BF-4497-8BCE-A0D5B7195363}"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4DE328-D4A8-D84E-98EB-D3B96B049EA1}" type="datetimeFigureOut">
              <a:rPr lang="en-US" smtClean="0"/>
              <a:pPr/>
              <a:t>5/11/2016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CFAD3-B918-6B4C-B3FF-CC4B7E4B1D94}" type="slidenum">
              <a:rPr lang="en-US" smtClean="0"/>
              <a:pPr/>
              <a:t>‹#›</a:t>
            </a:fld>
            <a:endParaRPr lang="en-US"/>
          </a:p>
        </p:txBody>
      </p:sp>
    </p:spTree>
    <p:extLst>
      <p:ext uri="{BB962C8B-B14F-4D97-AF65-F5344CB8AC3E}">
        <p14:creationId xmlns:p14="http://schemas.microsoft.com/office/powerpoint/2010/main" val="39739141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7</a:t>
            </a:fld>
            <a:endParaRPr lang="en-US"/>
          </a:p>
        </p:txBody>
      </p:sp>
    </p:spTree>
    <p:extLst>
      <p:ext uri="{BB962C8B-B14F-4D97-AF65-F5344CB8AC3E}">
        <p14:creationId xmlns:p14="http://schemas.microsoft.com/office/powerpoint/2010/main" val="417552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The U.S. Department of Health and Human Services (HHS) has been designated the lead federal agency responsible for coordinating federal government response and recovery efforts.</a:t>
            </a:r>
          </a:p>
          <a:p>
            <a:r>
              <a:rPr lang="en-US" altLang="en-US" smtClean="0">
                <a:latin typeface="Arial" panose="020B0604020202020204" pitchFamily="34" charset="0"/>
                <a:ea typeface="ＭＳ Ｐゴシック" panose="020B0600070205080204" pitchFamily="34" charset="-128"/>
              </a:rPr>
              <a:t>HHS, in collaboration with the Federal Emergency Management Agency (FEMA), identified and mobilized the capabilities of the rest of the federal partners – including the Small Business Administration, the Environmental Protection Agency (EPA), and the Departments of Housing and Urban Development (HUD), Education and Agriculture (USDA) -- that are already working to help residents in Flint.</a:t>
            </a:r>
          </a:p>
          <a:p>
            <a:r>
              <a:rPr lang="en-US" altLang="en-US" smtClean="0">
                <a:latin typeface="Arial" panose="020B0604020202020204" pitchFamily="34" charset="0"/>
                <a:ea typeface="ＭＳ Ｐゴシック" panose="020B0600070205080204" pitchFamily="34" charset="-128"/>
              </a:rPr>
              <a:t>The goal of the larger federal response is to help state and local leaders identify the size and scope of the problem, and work with them to make and execute a plan for mitigation of the short- and long-term health effects of lead exposure. </a:t>
            </a:r>
          </a:p>
          <a:p>
            <a:r>
              <a:rPr lang="en-US" altLang="en-US" smtClean="0">
                <a:latin typeface="Arial" panose="020B0604020202020204" pitchFamily="34" charset="0"/>
                <a:ea typeface="ＭＳ Ｐゴシック" panose="020B0600070205080204" pitchFamily="34" charset="-128"/>
              </a:rPr>
              <a:t>The federal team is be led by Dr. Nicole Lurie, HHS Assistant Secretary for Preparedness and Response (ASPR). </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agency has already been actively engaged in response and recovery efforts, including:</a:t>
            </a:r>
          </a:p>
          <a:p>
            <a:r>
              <a:rPr lang="en-US" altLang="en-US" smtClean="0">
                <a:latin typeface="Arial" panose="020B0604020202020204" pitchFamily="34" charset="0"/>
                <a:ea typeface="ＭＳ Ｐゴシック" panose="020B0600070205080204" pitchFamily="34" charset="-128"/>
              </a:rPr>
              <a:t>Providing, at the State of Michigan’s request, a range of technical assistance to state and local health departments, public health practices for medical professionals, and public health communications;</a:t>
            </a:r>
          </a:p>
          <a:p>
            <a:r>
              <a:rPr lang="en-US" altLang="en-US" smtClean="0">
                <a:latin typeface="Arial" panose="020B0604020202020204" pitchFamily="34" charset="0"/>
                <a:ea typeface="ＭＳ Ｐゴシック" panose="020B0600070205080204" pitchFamily="34" charset="-128"/>
              </a:rPr>
              <a:t>Working with HHS grantees in the area to disseminate public health education through Head Start and Community Health Centers programs, administered by HHS’s Administration for Children and Families and Health Resources and Services Administration, respectively; </a:t>
            </a:r>
          </a:p>
          <a:p>
            <a:r>
              <a:rPr lang="en-US" altLang="en-US" smtClean="0">
                <a:latin typeface="Arial" panose="020B0604020202020204" pitchFamily="34" charset="0"/>
                <a:ea typeface="ＭＳ Ｐゴシック" panose="020B0600070205080204" pitchFamily="34" charset="-128"/>
              </a:rPr>
              <a:t>Providing technical assistance related to case management processes and interventions for children with high blood lead levels and interpretation of blood lead levels in adults; and</a:t>
            </a:r>
          </a:p>
          <a:p>
            <a:r>
              <a:rPr lang="en-US" altLang="en-US" smtClean="0">
                <a:latin typeface="Arial" panose="020B0604020202020204" pitchFamily="34" charset="0"/>
                <a:ea typeface="ＭＳ Ｐゴシック" panose="020B0600070205080204" pitchFamily="34" charset="-128"/>
              </a:rPr>
              <a:t>Using existing resources to help the state identify vulnerable populations in Flint who may need further targeted outreach.</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FEMA, EPA, HUD, and USDA are also actively engaged in existing response and recovery efforts.    </a:t>
            </a:r>
          </a:p>
          <a:p>
            <a:r>
              <a:rPr lang="en-US" altLang="en-US" b="1" smtClean="0">
                <a:latin typeface="Arial" panose="020B0604020202020204" pitchFamily="34" charset="0"/>
                <a:ea typeface="ＭＳ Ｐゴシック" panose="020B0600070205080204" pitchFamily="34" charset="-128"/>
              </a:rPr>
              <a:t>FEMA</a:t>
            </a:r>
            <a:r>
              <a:rPr lang="en-US" altLang="en-US" smtClean="0">
                <a:latin typeface="Arial" panose="020B0604020202020204" pitchFamily="34" charset="0"/>
                <a:ea typeface="ＭＳ Ｐゴシック" panose="020B0600070205080204" pitchFamily="34" charset="-128"/>
              </a:rPr>
              <a:t> is providing bottled water and filters to Flint. </a:t>
            </a:r>
          </a:p>
          <a:p>
            <a:r>
              <a:rPr lang="en-US" altLang="en-US" smtClean="0">
                <a:latin typeface="Arial" panose="020B0604020202020204" pitchFamily="34" charset="0"/>
                <a:ea typeface="ＭＳ Ｐゴシック" panose="020B0600070205080204" pitchFamily="34" charset="-128"/>
              </a:rPr>
              <a:t>EPA is working with state and local officials to reduce lead levels in tap water and provide safe drinking water to the residents of Flint.  EPA is also conducting a comprehensive audit of the Michigan drinking water program and a detailed review Michigan’s implementation of the Safe Drinking Water Act in Flint. In October 2015, EPA established a task force to provide recommendations to the State of Michigan and the City of Flint to re-optimize corrosion control as soon as possible and to prepare for the planned switch to water supplied by the Karegnondi Water Authority in 2016</a:t>
            </a:r>
          </a:p>
          <a:p>
            <a:r>
              <a:rPr lang="en-US" altLang="en-US" b="1" smtClean="0">
                <a:latin typeface="Arial" panose="020B0604020202020204" pitchFamily="34" charset="0"/>
                <a:ea typeface="ＭＳ Ｐゴシック" panose="020B0600070205080204" pitchFamily="34" charset="-128"/>
              </a:rPr>
              <a:t>HUD</a:t>
            </a:r>
            <a:r>
              <a:rPr lang="en-US" altLang="en-US" smtClean="0">
                <a:latin typeface="Arial" panose="020B0604020202020204" pitchFamily="34" charset="0"/>
                <a:ea typeface="ＭＳ Ｐゴシック" panose="020B0600070205080204" pitchFamily="34" charset="-128"/>
              </a:rPr>
              <a:t> is working closely with the city on economic development and interagency coordination.  They have successfully assisted the city with the purchase and installation of water filters. HUD had an existing lead hazard grant to Flint, targeted to lead paint, $325,000 of which could be used for addressing the water lead contamination.  Additionally, HUD has provided a data tracking and reporting system for the State of Michigan to use in its lead investigations.</a:t>
            </a:r>
          </a:p>
          <a:p>
            <a:r>
              <a:rPr lang="en-US" altLang="en-US" b="1" smtClean="0">
                <a:latin typeface="Arial" panose="020B0604020202020204" pitchFamily="34" charset="0"/>
                <a:ea typeface="ＭＳ Ｐゴシック" panose="020B0600070205080204" pitchFamily="34" charset="-128"/>
              </a:rPr>
              <a:t>USDA</a:t>
            </a:r>
            <a:r>
              <a:rPr lang="en-US" altLang="en-US" smtClean="0">
                <a:latin typeface="Arial" panose="020B0604020202020204" pitchFamily="34" charset="0"/>
                <a:ea typeface="ＭＳ Ｐゴシック" panose="020B0600070205080204" pitchFamily="34" charset="-128"/>
              </a:rPr>
              <a:t> has waived requirements on potable tap water availability at school meal service, allowing schools to provide bottled water.  The Special Supplemental Nutrition Program for Women, Infants, and Children (WIC) is also allowing participants to use WIC vouchers for ready-to-feed infant formula, which does not need to be mixed with water, and participants can also swap powdered formula for ready-to-feed formula.</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8D1E095-2092-4428-A938-67B7860F3D6B}" type="slidenum">
              <a:rPr lang="en-US" altLang="en-US" sz="1200" smtClean="0"/>
              <a:pPr/>
              <a:t>21</a:t>
            </a:fld>
            <a:endParaRPr lang="en-US" altLang="en-US" sz="1200" smtClean="0"/>
          </a:p>
        </p:txBody>
      </p:sp>
    </p:spTree>
    <p:extLst>
      <p:ext uri="{BB962C8B-B14F-4D97-AF65-F5344CB8AC3E}">
        <p14:creationId xmlns:p14="http://schemas.microsoft.com/office/powerpoint/2010/main" val="294901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ea typeface="ＭＳ Ｐゴシック" panose="020B0600070205080204" pitchFamily="34" charset="-128"/>
              </a:rPr>
              <a:t>Human Services TF (disbanded)</a:t>
            </a:r>
          </a:p>
          <a:p>
            <a:r>
              <a:rPr lang="en-US" altLang="en-US" smtClean="0">
                <a:latin typeface="Arial" panose="020B0604020202020204" pitchFamily="34" charset="0"/>
                <a:ea typeface="ＭＳ Ｐゴシック" panose="020B0600070205080204" pitchFamily="34" charset="-128"/>
              </a:rPr>
              <a:t>In conjunction with the Genesee County Health Department, has set up an on-site lead blood testing </a:t>
            </a:r>
          </a:p>
          <a:p>
            <a:r>
              <a:rPr lang="en-US" altLang="en-US" smtClean="0">
                <a:latin typeface="Arial" panose="020B0604020202020204" pitchFamily="34" charset="0"/>
                <a:ea typeface="ＭＳ Ｐゴシック" panose="020B0600070205080204" pitchFamily="34" charset="-128"/>
              </a:rPr>
              <a:t>Working with HUD</a:t>
            </a:r>
          </a:p>
          <a:p>
            <a:endParaRPr lang="en-US" altLang="en-US" smtClean="0">
              <a:latin typeface="Arial" panose="020B0604020202020204" pitchFamily="34" charset="0"/>
              <a:ea typeface="ＭＳ Ｐゴシック" panose="020B0600070205080204" pitchFamily="34" charset="-128"/>
            </a:endParaRPr>
          </a:p>
          <a:p>
            <a:r>
              <a:rPr lang="en-US" altLang="en-US" b="1" smtClean="0">
                <a:latin typeface="Arial" panose="020B0604020202020204" pitchFamily="34" charset="0"/>
                <a:ea typeface="ＭＳ Ｐゴシック" panose="020B0600070205080204" pitchFamily="34" charset="-128"/>
              </a:rPr>
              <a:t>Health &amp; Medical TF </a:t>
            </a:r>
          </a:p>
          <a:p>
            <a:r>
              <a:rPr lang="en-US" altLang="en-US" smtClean="0">
                <a:latin typeface="Arial" panose="020B0604020202020204" pitchFamily="34" charset="0"/>
                <a:ea typeface="ＭＳ Ｐゴシック" panose="020B0600070205080204" pitchFamily="34" charset="-128"/>
              </a:rPr>
              <a:t>Support Genesee County Health Department to develop a comprehensive lead screening process. Identify appropriate lead educational materials and develop processes to support community messaging by Genesee County Health Department. </a:t>
            </a:r>
          </a:p>
          <a:p>
            <a:r>
              <a:rPr lang="en-US" altLang="en-US" smtClean="0">
                <a:latin typeface="Arial" panose="020B0604020202020204" pitchFamily="34" charset="0"/>
                <a:ea typeface="ＭＳ Ｐゴシック" panose="020B0600070205080204" pitchFamily="34" charset="-128"/>
              </a:rPr>
              <a:t>Provide nurse case work management to Genesee County Health Department. </a:t>
            </a:r>
          </a:p>
          <a:p>
            <a:r>
              <a:rPr lang="en-US" altLang="en-US" smtClean="0">
                <a:latin typeface="Arial" panose="020B0604020202020204" pitchFamily="34" charset="0"/>
                <a:ea typeface="ＭＳ Ｐゴシック" panose="020B0600070205080204" pitchFamily="34" charset="-128"/>
              </a:rPr>
              <a:t>Optimize the capacity of Genesee County Health Department staff to successfully respond to telephone calls related to lead.</a:t>
            </a:r>
          </a:p>
          <a:p>
            <a:r>
              <a:rPr lang="en-US" altLang="en-US" smtClean="0">
                <a:latin typeface="Arial" panose="020B0604020202020204" pitchFamily="34" charset="0"/>
                <a:ea typeface="ＭＳ Ｐゴシック" panose="020B0600070205080204" pitchFamily="34" charset="-128"/>
              </a:rPr>
              <a:t>Identify optimal mechanisms to track and share lead-related data with MDHHS and Genesee County Health Department stakeholders. </a:t>
            </a:r>
          </a:p>
          <a:p>
            <a:endParaRPr lang="en-US" altLang="en-US" smtClean="0">
              <a:latin typeface="Arial" panose="020B0604020202020204" pitchFamily="34" charset="0"/>
              <a:ea typeface="ＭＳ Ｐゴシック" panose="020B0600070205080204" pitchFamily="34" charset="-128"/>
            </a:endParaRPr>
          </a:p>
          <a:p>
            <a:r>
              <a:rPr lang="en-US" altLang="en-US" b="1" smtClean="0">
                <a:latin typeface="Arial" panose="020B0604020202020204" pitchFamily="34" charset="0"/>
                <a:ea typeface="ＭＳ Ｐゴシック" panose="020B0600070205080204" pitchFamily="34" charset="-128"/>
              </a:rPr>
              <a:t>Nutrition &amp; Education TF</a:t>
            </a:r>
          </a:p>
          <a:p>
            <a:r>
              <a:rPr lang="en-US" altLang="en-US" smtClean="0">
                <a:latin typeface="Arial" panose="020B0604020202020204" pitchFamily="34" charset="0"/>
                <a:ea typeface="ＭＳ Ｐゴシック" panose="020B0600070205080204" pitchFamily="34" charset="-128"/>
              </a:rPr>
              <a:t>Assess progress towards enhancing healthy food availability for the community.</a:t>
            </a:r>
          </a:p>
          <a:p>
            <a:endParaRPr lang="en-US" altLang="en-US" smtClean="0">
              <a:latin typeface="Arial" panose="020B0604020202020204" pitchFamily="34" charset="0"/>
              <a:ea typeface="ＭＳ Ｐゴシック" panose="020B0600070205080204" pitchFamily="34" charset="-128"/>
            </a:endParaRPr>
          </a:p>
          <a:p>
            <a:r>
              <a:rPr lang="en-US" altLang="en-US" b="1" smtClean="0">
                <a:latin typeface="Arial" panose="020B0604020202020204" pitchFamily="34" charset="0"/>
                <a:ea typeface="ＭＳ Ｐゴシック" panose="020B0600070205080204" pitchFamily="34" charset="-128"/>
              </a:rPr>
              <a:t>Public &amp; External Affairs TF</a:t>
            </a:r>
          </a:p>
          <a:p>
            <a:r>
              <a:rPr lang="en-US" altLang="en-US" smtClean="0">
                <a:latin typeface="Arial" panose="020B0604020202020204" pitchFamily="34" charset="0"/>
                <a:ea typeface="ＭＳ Ｐゴシック" panose="020B0600070205080204" pitchFamily="34" charset="-128"/>
              </a:rPr>
              <a:t>Coordinate the development of targeted public health messaging and communication products for lead exposure in collaboration with the Genesee County Health Department, the Michigan Department of Health and Human Services, US Environmental Protection Agency and other partners. </a:t>
            </a:r>
          </a:p>
          <a:p>
            <a:r>
              <a:rPr lang="en-US" altLang="en-US" smtClean="0">
                <a:latin typeface="Arial" panose="020B0604020202020204" pitchFamily="34" charset="0"/>
                <a:ea typeface="ＭＳ Ｐゴシック" panose="020B0600070205080204" pitchFamily="34" charset="-128"/>
              </a:rPr>
              <a:t>Coordinate the intergovernmental, public and external affairs effort to ensure awareness and visibility of communications activities regarding Flint water crisis. </a:t>
            </a:r>
          </a:p>
          <a:p>
            <a:r>
              <a:rPr lang="en-US" altLang="en-US" smtClean="0">
                <a:latin typeface="Arial" panose="020B0604020202020204" pitchFamily="34" charset="0"/>
                <a:ea typeface="ＭＳ Ｐゴシック" panose="020B0600070205080204" pitchFamily="34" charset="-128"/>
              </a:rPr>
              <a:t>Ensure a coordinated approach to public messaging and outreach with state partners. (PEATF)</a:t>
            </a:r>
          </a:p>
          <a:p>
            <a:endParaRPr lang="en-US" altLang="en-US" smtClean="0">
              <a:latin typeface="Arial" panose="020B0604020202020204" pitchFamily="34" charset="0"/>
              <a:ea typeface="ＭＳ Ｐゴシック" panose="020B0600070205080204" pitchFamily="34" charset="-128"/>
            </a:endParaRP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3FAD80-FC05-400A-9D0D-3ABA2C47B609}" type="slidenum">
              <a:rPr lang="en-US" altLang="en-US" sz="1200" smtClean="0"/>
              <a:pPr/>
              <a:t>22</a:t>
            </a:fld>
            <a:endParaRPr lang="en-US" altLang="en-US" sz="1200" smtClean="0"/>
          </a:p>
        </p:txBody>
      </p:sp>
    </p:spTree>
    <p:extLst>
      <p:ext uri="{BB962C8B-B14F-4D97-AF65-F5344CB8AC3E}">
        <p14:creationId xmlns:p14="http://schemas.microsoft.com/office/powerpoint/2010/main" val="291900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Red Cross – Coordinating recovery plan because of lack of resources at city and county levels.</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purpose of this overarching recovery plan is to provide a common planning model including the community objectives, activities, and success criteria to enable the affected community to recover from the water crisis. This plan will be supplemented by plans produced by each partner agency based on the objectives and activities agreed upon by each partner organization. This plan is also intended to provide a common view among all participating organizations into the objectives, activities, responsibilities, and resources required to reach </a:t>
            </a:r>
            <a:r>
              <a:rPr lang="en-US" altLang="en-US" i="1" smtClean="0">
                <a:latin typeface="Arial" panose="020B0604020202020204" pitchFamily="34" charset="0"/>
                <a:ea typeface="ＭＳ Ｐゴシック" panose="020B0600070205080204" pitchFamily="34" charset="-128"/>
              </a:rPr>
              <a:t>destination recovery</a:t>
            </a:r>
            <a:r>
              <a:rPr lang="en-US" altLang="en-US" smtClean="0">
                <a:latin typeface="Arial" panose="020B0604020202020204" pitchFamily="34" charset="0"/>
                <a:ea typeface="ＭＳ Ｐゴシック" panose="020B0600070205080204" pitchFamily="34" charset="-128"/>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956315-394D-480A-8675-3590446203CE}" type="slidenum">
              <a:rPr lang="en-US" altLang="en-US" sz="1200" smtClean="0"/>
              <a:pPr/>
              <a:t>26</a:t>
            </a:fld>
            <a:endParaRPr lang="en-US" altLang="en-US" sz="1200" smtClean="0"/>
          </a:p>
        </p:txBody>
      </p:sp>
    </p:spTree>
    <p:extLst>
      <p:ext uri="{BB962C8B-B14F-4D97-AF65-F5344CB8AC3E}">
        <p14:creationId xmlns:p14="http://schemas.microsoft.com/office/powerpoint/2010/main" val="405137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ea typeface="ＭＳ Ｐゴシック" panose="020B0600070205080204" pitchFamily="34" charset="-128"/>
              </a:rPr>
              <a:t>Red Cross – Coordinating recovery plan because of lack of resources at city and county levels.</a:t>
            </a:r>
          </a:p>
          <a:p>
            <a:endParaRPr lang="en-US" altLang="en-US" smtClean="0">
              <a:latin typeface="Arial" panose="020B0604020202020204" pitchFamily="34" charset="0"/>
              <a:ea typeface="ＭＳ Ｐゴシック" panose="020B0600070205080204" pitchFamily="34" charset="-128"/>
            </a:endParaRPr>
          </a:p>
          <a:p>
            <a:r>
              <a:rPr lang="en-US" altLang="en-US" smtClean="0">
                <a:latin typeface="Arial" panose="020B0604020202020204" pitchFamily="34" charset="0"/>
                <a:ea typeface="ＭＳ Ｐゴシック" panose="020B0600070205080204" pitchFamily="34" charset="-128"/>
              </a:rPr>
              <a:t>The purpose of this overarching recovery plan is to provide a common planning model including the community objectives, activities, and success criteria to enable the affected community to recover from the water crisis. This plan will be supplemented by plans produced by each partner agency based on the objectives and activities agreed upon by each partner organization. This plan is also intended to provide a common view among all participating organizations into the objectives, activities, responsibilities, and resources required to reach </a:t>
            </a:r>
            <a:r>
              <a:rPr lang="en-US" altLang="en-US" i="1" smtClean="0">
                <a:latin typeface="Arial" panose="020B0604020202020204" pitchFamily="34" charset="0"/>
                <a:ea typeface="ＭＳ Ｐゴシック" panose="020B0600070205080204" pitchFamily="34" charset="-128"/>
              </a:rPr>
              <a:t>destination recovery</a:t>
            </a:r>
            <a:r>
              <a:rPr lang="en-US" altLang="en-US" smtClean="0">
                <a:latin typeface="Arial" panose="020B0604020202020204" pitchFamily="34" charset="0"/>
                <a:ea typeface="ＭＳ Ｐゴシック" panose="020B0600070205080204" pitchFamily="34" charset="-128"/>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956315-394D-480A-8675-3590446203CE}" type="slidenum">
              <a:rPr lang="en-US" altLang="en-US" sz="1200" smtClean="0"/>
              <a:pPr/>
              <a:t>27</a:t>
            </a:fld>
            <a:endParaRPr lang="en-US" altLang="en-US" sz="1200" smtClean="0"/>
          </a:p>
        </p:txBody>
      </p:sp>
    </p:spTree>
    <p:extLst>
      <p:ext uri="{BB962C8B-B14F-4D97-AF65-F5344CB8AC3E}">
        <p14:creationId xmlns:p14="http://schemas.microsoft.com/office/powerpoint/2010/main" val="91966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8</a:t>
            </a:fld>
            <a:endParaRPr lang="en-US"/>
          </a:p>
        </p:txBody>
      </p:sp>
    </p:spTree>
    <p:extLst>
      <p:ext uri="{BB962C8B-B14F-4D97-AF65-F5344CB8AC3E}">
        <p14:creationId xmlns:p14="http://schemas.microsoft.com/office/powerpoint/2010/main" val="417552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10</a:t>
            </a:fld>
            <a:endParaRPr lang="en-US"/>
          </a:p>
        </p:txBody>
      </p:sp>
    </p:spTree>
    <p:extLst>
      <p:ext uri="{BB962C8B-B14F-4D97-AF65-F5344CB8AC3E}">
        <p14:creationId xmlns:p14="http://schemas.microsoft.com/office/powerpoint/2010/main" val="417552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11</a:t>
            </a:fld>
            <a:endParaRPr lang="en-US"/>
          </a:p>
        </p:txBody>
      </p:sp>
    </p:spTree>
    <p:extLst>
      <p:ext uri="{BB962C8B-B14F-4D97-AF65-F5344CB8AC3E}">
        <p14:creationId xmlns:p14="http://schemas.microsoft.com/office/powerpoint/2010/main" val="32859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12</a:t>
            </a:fld>
            <a:endParaRPr lang="en-US"/>
          </a:p>
        </p:txBody>
      </p:sp>
    </p:spTree>
    <p:extLst>
      <p:ext uri="{BB962C8B-B14F-4D97-AF65-F5344CB8AC3E}">
        <p14:creationId xmlns:p14="http://schemas.microsoft.com/office/powerpoint/2010/main" val="333941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13</a:t>
            </a:fld>
            <a:endParaRPr lang="en-US"/>
          </a:p>
        </p:txBody>
      </p:sp>
    </p:spTree>
    <p:extLst>
      <p:ext uri="{BB962C8B-B14F-4D97-AF65-F5344CB8AC3E}">
        <p14:creationId xmlns:p14="http://schemas.microsoft.com/office/powerpoint/2010/main" val="620534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15</a:t>
            </a:fld>
            <a:endParaRPr lang="en-US"/>
          </a:p>
        </p:txBody>
      </p:sp>
    </p:spTree>
    <p:extLst>
      <p:ext uri="{BB962C8B-B14F-4D97-AF65-F5344CB8AC3E}">
        <p14:creationId xmlns:p14="http://schemas.microsoft.com/office/powerpoint/2010/main" val="353429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16</a:t>
            </a:fld>
            <a:endParaRPr lang="en-US"/>
          </a:p>
        </p:txBody>
      </p:sp>
    </p:spTree>
    <p:extLst>
      <p:ext uri="{BB962C8B-B14F-4D97-AF65-F5344CB8AC3E}">
        <p14:creationId xmlns:p14="http://schemas.microsoft.com/office/powerpoint/2010/main" val="144837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CFAD3-B918-6B4C-B3FF-CC4B7E4B1D94}" type="slidenum">
              <a:rPr lang="en-US" smtClean="0"/>
              <a:pPr/>
              <a:t>19</a:t>
            </a:fld>
            <a:endParaRPr lang="en-US"/>
          </a:p>
        </p:txBody>
      </p:sp>
    </p:spTree>
    <p:extLst>
      <p:ext uri="{BB962C8B-B14F-4D97-AF65-F5344CB8AC3E}">
        <p14:creationId xmlns:p14="http://schemas.microsoft.com/office/powerpoint/2010/main" val="2837673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3079" name="Freeform 7" descr="Picture2"/>
          <p:cNvSpPr>
            <a:spLocks/>
          </p:cNvSpPr>
          <p:nvPr/>
        </p:nvSpPr>
        <p:spPr bwMode="gray">
          <a:xfrm>
            <a:off x="-14288" y="4292600"/>
            <a:ext cx="9164638" cy="2592388"/>
          </a:xfrm>
          <a:custGeom>
            <a:avLst/>
            <a:gdLst/>
            <a:ahLst/>
            <a:cxnLst>
              <a:cxn ang="0">
                <a:pos x="9" y="633"/>
              </a:cxn>
              <a:cxn ang="0">
                <a:pos x="1710" y="1182"/>
              </a:cxn>
              <a:cxn ang="0">
                <a:pos x="5773" y="0"/>
              </a:cxn>
              <a:cxn ang="0">
                <a:pos x="5773" y="1633"/>
              </a:cxn>
              <a:cxn ang="0">
                <a:pos x="0" y="1630"/>
              </a:cxn>
              <a:cxn ang="0">
                <a:pos x="9" y="633"/>
              </a:cxn>
            </a:cxnLst>
            <a:rect l="0" t="0" r="r" b="b"/>
            <a:pathLst>
              <a:path w="5773" h="1633">
                <a:moveTo>
                  <a:pt x="9" y="633"/>
                </a:moveTo>
                <a:cubicBezTo>
                  <a:pt x="27" y="588"/>
                  <a:pt x="695" y="1099"/>
                  <a:pt x="1710" y="1182"/>
                </a:cubicBezTo>
                <a:cubicBezTo>
                  <a:pt x="2725" y="1265"/>
                  <a:pt x="3871" y="1008"/>
                  <a:pt x="5773" y="0"/>
                </a:cubicBezTo>
                <a:lnTo>
                  <a:pt x="5773" y="1633"/>
                </a:lnTo>
                <a:lnTo>
                  <a:pt x="0" y="1630"/>
                </a:lnTo>
                <a:lnTo>
                  <a:pt x="9" y="633"/>
                </a:lnTo>
                <a:close/>
              </a:path>
            </a:pathLst>
          </a:custGeom>
          <a:blipFill dpi="0" rotWithShape="1">
            <a:blip r:embed="rId2"/>
            <a:srcRect/>
            <a:stretch>
              <a:fillRect/>
            </a:stretch>
          </a:blipFill>
          <a:ln w="9525">
            <a:noFill/>
            <a:round/>
            <a:headEnd/>
            <a:tailEnd/>
          </a:ln>
          <a:effectLst/>
        </p:spPr>
        <p:txBody>
          <a:bodyPr>
            <a:prstTxWarp prst="textNoShape">
              <a:avLst/>
            </a:prstTxWarp>
          </a:bodyPr>
          <a:lstStyle/>
          <a:p>
            <a:endParaRPr lang="en-US"/>
          </a:p>
        </p:txBody>
      </p:sp>
      <p:grpSp>
        <p:nvGrpSpPr>
          <p:cNvPr id="3080" name="Group 8"/>
          <p:cNvGrpSpPr>
            <a:grpSpLocks/>
          </p:cNvGrpSpPr>
          <p:nvPr/>
        </p:nvGrpSpPr>
        <p:grpSpPr bwMode="auto">
          <a:xfrm>
            <a:off x="-14288" y="0"/>
            <a:ext cx="9172576" cy="6124575"/>
            <a:chOff x="-9" y="0"/>
            <a:chExt cx="5778" cy="3858"/>
          </a:xfrm>
        </p:grpSpPr>
        <p:sp>
          <p:nvSpPr>
            <p:cNvPr id="3081" name="Freeform 9" descr="Small grid"/>
            <p:cNvSpPr>
              <a:spLocks/>
            </p:cNvSpPr>
            <p:nvPr userDrawn="1"/>
          </p:nvSpPr>
          <p:spPr bwMode="white">
            <a:xfrm>
              <a:off x="0"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pattFill prst="smGrid">
              <a:fgClr>
                <a:schemeClr val="bg1"/>
              </a:fgClr>
              <a:bgClr>
                <a:srgbClr val="003D7B"/>
              </a:bgClr>
            </a:pattFill>
            <a:ln w="9525">
              <a:noFill/>
              <a:round/>
              <a:headEnd/>
              <a:tailEnd/>
            </a:ln>
            <a:effectLst/>
          </p:spPr>
          <p:txBody>
            <a:bodyPr>
              <a:prstTxWarp prst="textNoShape">
                <a:avLst/>
              </a:prstTxWarp>
            </a:bodyPr>
            <a:lstStyle/>
            <a:p>
              <a:endParaRPr lang="en-US"/>
            </a:p>
          </p:txBody>
        </p:sp>
        <p:sp>
          <p:nvSpPr>
            <p:cNvPr id="3082" name="Freeform 10"/>
            <p:cNvSpPr>
              <a:spLocks/>
            </p:cNvSpPr>
            <p:nvPr userDrawn="1"/>
          </p:nvSpPr>
          <p:spPr bwMode="white">
            <a:xfrm>
              <a:off x="-9" y="0"/>
              <a:ext cx="5769" cy="3858"/>
            </a:xfrm>
            <a:custGeom>
              <a:avLst/>
              <a:gdLst/>
              <a:ahLst/>
              <a:cxnLst>
                <a:cxn ang="0">
                  <a:pos x="0" y="3026"/>
                </a:cxn>
                <a:cxn ang="0">
                  <a:pos x="1984" y="3803"/>
                </a:cxn>
                <a:cxn ang="0">
                  <a:pos x="5769" y="2377"/>
                </a:cxn>
                <a:cxn ang="0">
                  <a:pos x="5769" y="0"/>
                </a:cxn>
                <a:cxn ang="0">
                  <a:pos x="18" y="0"/>
                </a:cxn>
                <a:cxn ang="0">
                  <a:pos x="9" y="10"/>
                </a:cxn>
                <a:cxn ang="0">
                  <a:pos x="0" y="3026"/>
                </a:cxn>
              </a:cxnLst>
              <a:rect l="0" t="0" r="r" b="b"/>
              <a:pathLst>
                <a:path w="5769" h="3858">
                  <a:moveTo>
                    <a:pt x="0" y="3026"/>
                  </a:moveTo>
                  <a:cubicBezTo>
                    <a:pt x="70" y="3092"/>
                    <a:pt x="640" y="3748"/>
                    <a:pt x="1984" y="3803"/>
                  </a:cubicBezTo>
                  <a:cubicBezTo>
                    <a:pt x="3328" y="3858"/>
                    <a:pt x="5396" y="2688"/>
                    <a:pt x="5769" y="2377"/>
                  </a:cubicBezTo>
                  <a:lnTo>
                    <a:pt x="5769" y="0"/>
                  </a:lnTo>
                  <a:lnTo>
                    <a:pt x="18" y="0"/>
                  </a:lnTo>
                  <a:lnTo>
                    <a:pt x="9" y="10"/>
                  </a:lnTo>
                  <a:lnTo>
                    <a:pt x="0" y="3026"/>
                  </a:lnTo>
                  <a:close/>
                </a:path>
              </a:pathLst>
            </a:custGeom>
            <a:gradFill rotWithShape="0">
              <a:gsLst>
                <a:gs pos="0">
                  <a:schemeClr val="bg1">
                    <a:gamma/>
                    <a:shade val="46275"/>
                    <a:invGamma/>
                    <a:alpha val="44000"/>
                  </a:schemeClr>
                </a:gs>
                <a:gs pos="100000">
                  <a:schemeClr val="bg1"/>
                </a:gs>
              </a:gsLst>
              <a:lin ang="5400000" scaled="1"/>
            </a:gradFill>
            <a:ln w="9525">
              <a:noFill/>
              <a:round/>
              <a:headEnd/>
              <a:tailEnd/>
            </a:ln>
            <a:effectLst/>
          </p:spPr>
          <p:txBody>
            <a:bodyPr>
              <a:prstTxWarp prst="textNoShape">
                <a:avLst/>
              </a:prstTxWarp>
            </a:bodyPr>
            <a:lstStyle/>
            <a:p>
              <a:endParaRPr lang="en-US"/>
            </a:p>
          </p:txBody>
        </p:sp>
      </p:grpSp>
      <p:sp>
        <p:nvSpPr>
          <p:cNvPr id="3074" name="Rectangle 2"/>
          <p:cNvSpPr>
            <a:spLocks noGrp="1" noChangeArrowheads="1"/>
          </p:cNvSpPr>
          <p:nvPr>
            <p:ph type="ctrTitle"/>
          </p:nvPr>
        </p:nvSpPr>
        <p:spPr>
          <a:xfrm>
            <a:off x="685800" y="2130425"/>
            <a:ext cx="7772400" cy="1470025"/>
          </a:xfrm>
          <a:effectLst>
            <a:outerShdw blurRad="63500" dist="53882" dir="2700000" algn="ctr" rotWithShape="0">
              <a:srgbClr val="000000">
                <a:alpha val="74998"/>
              </a:srgbClr>
            </a:outerShdw>
          </a:effectLst>
        </p:spPr>
        <p:txBody>
          <a:bodyPr/>
          <a:lstStyle>
            <a:lvl1pPr>
              <a:defRPr sz="4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886200"/>
            <a:ext cx="6400800" cy="685800"/>
          </a:xfrm>
        </p:spPr>
        <p:txBody>
          <a:bodyPr/>
          <a:lstStyle>
            <a:lvl1pPr marL="0" indent="0" algn="ctr">
              <a:buFontTx/>
              <a:buNone/>
              <a:defRPr sz="2800"/>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57E5E57B-8722-8F4B-B55E-F06B2EC9FBB6}" type="slidenum">
              <a:rPr lang="en-US"/>
              <a:pPr/>
              <a:t>‹#›</a:t>
            </a:fld>
            <a:endParaRPr lang="en-US"/>
          </a:p>
        </p:txBody>
      </p:sp>
      <p:grpSp>
        <p:nvGrpSpPr>
          <p:cNvPr id="3083" name="Group 11"/>
          <p:cNvGrpSpPr>
            <a:grpSpLocks/>
          </p:cNvGrpSpPr>
          <p:nvPr/>
        </p:nvGrpSpPr>
        <p:grpSpPr bwMode="auto">
          <a:xfrm>
            <a:off x="304800" y="387350"/>
            <a:ext cx="2076450" cy="1143000"/>
            <a:chOff x="144" y="244"/>
            <a:chExt cx="1308" cy="720"/>
          </a:xfrm>
        </p:grpSpPr>
        <p:sp>
          <p:nvSpPr>
            <p:cNvPr id="3084" name="Oval 12"/>
            <p:cNvSpPr>
              <a:spLocks noChangeArrowheads="1"/>
            </p:cNvSpPr>
            <p:nvPr/>
          </p:nvSpPr>
          <p:spPr bwMode="ltGray">
            <a:xfrm rot="-931870">
              <a:off x="144" y="244"/>
              <a:ext cx="1308" cy="720"/>
            </a:xfrm>
            <a:prstGeom prst="ellipse">
              <a:avLst/>
            </a:prstGeom>
            <a:gradFill rotWithShape="1">
              <a:gsLst>
                <a:gs pos="0">
                  <a:schemeClr val="bg1"/>
                </a:gs>
                <a:gs pos="100000">
                  <a:schemeClr val="bg1">
                    <a:gamma/>
                    <a:shade val="45490"/>
                    <a:invGamma/>
                  </a:schemeClr>
                </a:gs>
              </a:gsLst>
              <a:lin ang="18900000" scaled="1"/>
            </a:gradFill>
            <a:ln w="9525">
              <a:noFill/>
              <a:round/>
              <a:headEnd/>
              <a:tailEnd/>
            </a:ln>
            <a:effectLst/>
          </p:spPr>
          <p:txBody>
            <a:bodyPr wrap="none" anchor="ctr">
              <a:prstTxWarp prst="textNoShape">
                <a:avLst/>
              </a:prstTxWarp>
            </a:bodyPr>
            <a:lstStyle/>
            <a:p>
              <a:endParaRPr lang="en-US"/>
            </a:p>
          </p:txBody>
        </p:sp>
        <p:sp>
          <p:nvSpPr>
            <p:cNvPr id="3085" name="Oval 13"/>
            <p:cNvSpPr>
              <a:spLocks noChangeArrowheads="1"/>
            </p:cNvSpPr>
            <p:nvPr/>
          </p:nvSpPr>
          <p:spPr bwMode="ltGray">
            <a:xfrm rot="-931870">
              <a:off x="204" y="299"/>
              <a:ext cx="1161" cy="602"/>
            </a:xfrm>
            <a:prstGeom prst="ellipse">
              <a:avLst/>
            </a:prstGeom>
            <a:gradFill rotWithShape="1">
              <a:gsLst>
                <a:gs pos="0">
                  <a:schemeClr val="bg1">
                    <a:gamma/>
                    <a:shade val="45490"/>
                    <a:invGamma/>
                  </a:schemeClr>
                </a:gs>
                <a:gs pos="100000">
                  <a:schemeClr val="bg1"/>
                </a:gs>
              </a:gsLst>
              <a:lin ang="18900000" scaled="1"/>
            </a:gradFill>
            <a:ln w="9525">
              <a:noFill/>
              <a:round/>
              <a:headEnd/>
              <a:tailEnd/>
            </a:ln>
            <a:effectLst/>
          </p:spPr>
          <p:txBody>
            <a:bodyPr wrap="none" anchor="ctr">
              <a:prstTxWarp prst="textNoShape">
                <a:avLst/>
              </a:prstTxWarp>
            </a:bodyP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4D88848-20B8-A24D-861B-A0305C8755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AC4651C7-7615-1C44-80A5-435EC1EF07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4830763"/>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p:spPr>
        <p:txBody>
          <a:bodyPr/>
          <a:lstStyle>
            <a:lvl1pPr>
              <a:defRPr/>
            </a:lvl1pPr>
          </a:lstStyle>
          <a:p>
            <a:endParaRPr lang="en-US"/>
          </a:p>
        </p:txBody>
      </p:sp>
      <p:sp>
        <p:nvSpPr>
          <p:cNvPr id="5" name="Footer Placeholder 4"/>
          <p:cNvSpPr>
            <a:spLocks noGrp="1"/>
          </p:cNvSpPr>
          <p:nvPr>
            <p:ph type="ftr" sz="quarter" idx="11"/>
          </p:nvPr>
        </p:nvSpPr>
        <p:spPr>
          <a:xfrm>
            <a:off x="3124200" y="6477000"/>
            <a:ext cx="2895600" cy="2444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smtClean="0"/>
            </a:lvl1pPr>
          </a:lstStyle>
          <a:p>
            <a:fld id="{47C4B5CD-977D-5C4D-BDCE-B22F7AFFAF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5163F1F-B306-7949-B776-FFC307DC26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A8579E9-2125-D146-A3FD-710C00E5A46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7413832-70C1-1446-841B-9680CFA27A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03CA46F-8579-9C4B-8B2B-8D952DA25C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065657CF-F73E-1F4C-A747-7B0D784826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153D174-F2E5-764D-B329-95B650BB902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706DCAC-01E8-024D-BD49-506B592584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12C5A8F-A0A9-854C-953D-FB160536A0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15875" y="-15875"/>
            <a:ext cx="9185275" cy="6410325"/>
            <a:chOff x="-9" y="-9"/>
            <a:chExt cx="5778" cy="4038"/>
          </a:xfrm>
        </p:grpSpPr>
        <p:sp>
          <p:nvSpPr>
            <p:cNvPr id="1032" name="Freeform 8" descr="Small grid"/>
            <p:cNvSpPr>
              <a:spLocks/>
            </p:cNvSpPr>
            <p:nvPr userDrawn="1"/>
          </p:nvSpPr>
          <p:spPr bwMode="white">
            <a:xfrm>
              <a:off x="-9" y="-9"/>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pattFill prst="smGrid">
              <a:fgClr>
                <a:schemeClr val="bg1"/>
              </a:fgClr>
              <a:bgClr>
                <a:srgbClr val="003D7B"/>
              </a:bgClr>
            </a:pattFill>
            <a:ln w="9525">
              <a:noFill/>
              <a:round/>
              <a:headEnd/>
              <a:tailEnd/>
            </a:ln>
            <a:effectLst/>
          </p:spPr>
          <p:txBody>
            <a:bodyPr>
              <a:prstTxWarp prst="textNoShape">
                <a:avLst/>
              </a:prstTxWarp>
            </a:bodyPr>
            <a:lstStyle/>
            <a:p>
              <a:endParaRPr lang="en-US"/>
            </a:p>
          </p:txBody>
        </p:sp>
        <p:sp>
          <p:nvSpPr>
            <p:cNvPr id="1033" name="Freeform 9"/>
            <p:cNvSpPr>
              <a:spLocks/>
            </p:cNvSpPr>
            <p:nvPr userDrawn="1"/>
          </p:nvSpPr>
          <p:spPr bwMode="white">
            <a:xfrm>
              <a:off x="0" y="0"/>
              <a:ext cx="5769" cy="4029"/>
            </a:xfrm>
            <a:custGeom>
              <a:avLst/>
              <a:gdLst/>
              <a:ahLst/>
              <a:cxnLst>
                <a:cxn ang="0">
                  <a:pos x="0" y="3392"/>
                </a:cxn>
                <a:cxn ang="0">
                  <a:pos x="1978" y="3972"/>
                </a:cxn>
                <a:cxn ang="0">
                  <a:pos x="5769" y="2953"/>
                </a:cxn>
                <a:cxn ang="0">
                  <a:pos x="5769" y="0"/>
                </a:cxn>
                <a:cxn ang="0">
                  <a:pos x="9" y="9"/>
                </a:cxn>
                <a:cxn ang="0">
                  <a:pos x="15" y="19"/>
                </a:cxn>
                <a:cxn ang="0">
                  <a:pos x="0" y="3392"/>
                </a:cxn>
              </a:cxnLst>
              <a:rect l="0" t="0" r="r" b="b"/>
              <a:pathLst>
                <a:path w="5769" h="4029">
                  <a:moveTo>
                    <a:pt x="0" y="3392"/>
                  </a:moveTo>
                  <a:cubicBezTo>
                    <a:pt x="70" y="3461"/>
                    <a:pt x="642" y="3914"/>
                    <a:pt x="1978" y="3972"/>
                  </a:cubicBezTo>
                  <a:cubicBezTo>
                    <a:pt x="3313" y="4029"/>
                    <a:pt x="5398" y="3277"/>
                    <a:pt x="5769" y="2953"/>
                  </a:cubicBezTo>
                  <a:lnTo>
                    <a:pt x="5769" y="0"/>
                  </a:lnTo>
                  <a:lnTo>
                    <a:pt x="9" y="9"/>
                  </a:lnTo>
                  <a:lnTo>
                    <a:pt x="15" y="19"/>
                  </a:lnTo>
                  <a:lnTo>
                    <a:pt x="0" y="3392"/>
                  </a:lnTo>
                  <a:close/>
                </a:path>
              </a:pathLst>
            </a:custGeom>
            <a:gradFill rotWithShape="0">
              <a:gsLst>
                <a:gs pos="0">
                  <a:schemeClr val="bg1">
                    <a:gamma/>
                    <a:shade val="46275"/>
                    <a:invGamma/>
                    <a:alpha val="46001"/>
                  </a:schemeClr>
                </a:gs>
                <a:gs pos="100000">
                  <a:schemeClr val="bg1"/>
                </a:gs>
              </a:gsLst>
              <a:lin ang="5400000" scaled="1"/>
            </a:gradFill>
            <a:ln w="9525">
              <a:noFill/>
              <a:round/>
              <a:headEnd/>
              <a:tailEnd/>
            </a:ln>
            <a:effectLst/>
          </p:spPr>
          <p:txBody>
            <a:bodyPr>
              <a:prstTxWarp prst="textNoShape">
                <a:avLst/>
              </a:prstTxWarp>
            </a:bodyPr>
            <a:lstStyle/>
            <a:p>
              <a:endParaRPr lang="en-US"/>
            </a:p>
          </p:txBody>
        </p:sp>
      </p:grpSp>
      <p:sp>
        <p:nvSpPr>
          <p:cNvPr id="1034" name="Freeform 10"/>
          <p:cNvSpPr>
            <a:spLocks/>
          </p:cNvSpPr>
          <p:nvPr/>
        </p:nvSpPr>
        <p:spPr bwMode="gray">
          <a:xfrm>
            <a:off x="-15875" y="5281613"/>
            <a:ext cx="9169400" cy="1601787"/>
          </a:xfrm>
          <a:custGeom>
            <a:avLst/>
            <a:gdLst/>
            <a:ahLst/>
            <a:cxnLst>
              <a:cxn ang="0">
                <a:pos x="9" y="426"/>
              </a:cxn>
              <a:cxn ang="0">
                <a:pos x="1774" y="710"/>
              </a:cxn>
              <a:cxn ang="0">
                <a:pos x="5778" y="0"/>
              </a:cxn>
              <a:cxn ang="0">
                <a:pos x="5773" y="1009"/>
              </a:cxn>
              <a:cxn ang="0">
                <a:pos x="0" y="1007"/>
              </a:cxn>
              <a:cxn ang="0">
                <a:pos x="9" y="426"/>
              </a:cxn>
            </a:cxnLst>
            <a:rect l="0" t="0" r="r" b="b"/>
            <a:pathLst>
              <a:path w="5778" h="1009">
                <a:moveTo>
                  <a:pt x="9" y="426"/>
                </a:moveTo>
                <a:cubicBezTo>
                  <a:pt x="27" y="400"/>
                  <a:pt x="759" y="661"/>
                  <a:pt x="1774" y="710"/>
                </a:cubicBezTo>
                <a:cubicBezTo>
                  <a:pt x="2789" y="758"/>
                  <a:pt x="4178" y="622"/>
                  <a:pt x="5778" y="0"/>
                </a:cubicBezTo>
                <a:lnTo>
                  <a:pt x="5773" y="1009"/>
                </a:lnTo>
                <a:lnTo>
                  <a:pt x="0" y="1007"/>
                </a:lnTo>
                <a:lnTo>
                  <a:pt x="9" y="426"/>
                </a:lnTo>
                <a:close/>
              </a:path>
            </a:pathLst>
          </a:custGeom>
          <a:gradFill rotWithShape="1">
            <a:gsLst>
              <a:gs pos="0">
                <a:schemeClr val="bg1"/>
              </a:gs>
              <a:gs pos="100000">
                <a:schemeClr val="hlink"/>
              </a:gs>
            </a:gsLst>
            <a:lin ang="0" scaled="1"/>
          </a:gradFill>
          <a:ln w="9525">
            <a:noFill/>
            <a:round/>
            <a:headEnd/>
            <a:tailEnd/>
          </a:ln>
          <a:effectLst/>
        </p:spPr>
        <p:txBody>
          <a:bodyPr>
            <a:prstTxWarp prst="textNoShape">
              <a:avLst/>
            </a:prstTxWarp>
          </a:bodyPr>
          <a:lstStyle/>
          <a:p>
            <a:endParaRPr lang="en-US"/>
          </a:p>
        </p:txBody>
      </p:sp>
      <p:sp>
        <p:nvSpPr>
          <p:cNvPr id="1026"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white">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white">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white">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7D0F57-5C16-A04E-B531-51468CA14FD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22.jp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21.jp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23.jp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23862"/>
            <a:ext cx="9144000" cy="566738"/>
          </a:xfrm>
        </p:spPr>
        <p:txBody>
          <a:bodyPr/>
          <a:lstStyle/>
          <a:p>
            <a:pPr algn="ctr"/>
            <a:r>
              <a:rPr lang="en-US" sz="4400" dirty="0" smtClean="0">
                <a:latin typeface="Calibri"/>
                <a:cs typeface="Calibri"/>
              </a:rPr>
              <a:t>Flint Drinking Water Response</a:t>
            </a:r>
            <a:endParaRPr lang="en-US" sz="4400" dirty="0">
              <a:latin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80661"/>
            <a:ext cx="8112841" cy="45302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568" y="4583627"/>
            <a:ext cx="1926503" cy="1926503"/>
          </a:xfrm>
          <a:prstGeom prst="rect">
            <a:avLst/>
          </a:prstGeom>
        </p:spPr>
      </p:pic>
    </p:spTree>
    <p:extLst>
      <p:ext uri="{BB962C8B-B14F-4D97-AF65-F5344CB8AC3E}">
        <p14:creationId xmlns:p14="http://schemas.microsoft.com/office/powerpoint/2010/main" val="277292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433589" y="618252"/>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Filter Grabs </a:t>
            </a:r>
            <a:endParaRPr lang="en-US" sz="3200" dirty="0">
              <a:latin typeface="Calibri" charset="0"/>
              <a:ea typeface="ＭＳ Ｐゴシック" charset="0"/>
              <a:cs typeface="ＭＳ Ｐゴシック" charset="0"/>
            </a:endParaRPr>
          </a:p>
        </p:txBody>
      </p:sp>
      <p:sp>
        <p:nvSpPr>
          <p:cNvPr id="8" name="Text Placeholder 5"/>
          <p:cNvSpPr txBox="1">
            <a:spLocks/>
          </p:cNvSpPr>
          <p:nvPr/>
        </p:nvSpPr>
        <p:spPr bwMode="auto">
          <a:xfrm>
            <a:off x="152400" y="762000"/>
            <a:ext cx="28956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endParaRPr lang="en-US" sz="2800" dirty="0" smtClean="0">
              <a:latin typeface="Calibri" charset="0"/>
              <a:ea typeface="ＭＳ Ｐゴシック" charset="0"/>
              <a:cs typeface="ＭＳ Ｐゴシック" charset="0"/>
            </a:endParaRPr>
          </a:p>
          <a:p>
            <a:pPr marL="457200" indent="-457200">
              <a:buFont typeface="Arial" panose="020B0604020202020204" pitchFamily="34" charset="0"/>
              <a:buChar char="•"/>
            </a:pPr>
            <a:r>
              <a:rPr lang="en-US" sz="2000" dirty="0" smtClean="0">
                <a:latin typeface="Calibri" charset="0"/>
                <a:ea typeface="ＭＳ Ｐゴシック" charset="0"/>
                <a:cs typeface="ＭＳ Ｐゴシック" charset="0"/>
              </a:rPr>
              <a:t>NSF rated for lead up to 150 ppb </a:t>
            </a:r>
          </a:p>
          <a:p>
            <a:pPr marL="457200" indent="-457200">
              <a:buFont typeface="Arial" panose="020B0604020202020204" pitchFamily="34" charset="0"/>
              <a:buChar char="•"/>
            </a:pPr>
            <a:r>
              <a:rPr lang="en-US" sz="2000" dirty="0" smtClean="0">
                <a:latin typeface="Calibri" charset="0"/>
                <a:ea typeface="ＭＳ Ｐゴシック" charset="0"/>
                <a:cs typeface="ＭＳ Ｐゴシック" charset="0"/>
              </a:rPr>
              <a:t>Hundreds of results over 150 ppb</a:t>
            </a:r>
          </a:p>
          <a:p>
            <a:pPr marL="457200" indent="-457200">
              <a:buFont typeface="Arial" panose="020B0604020202020204" pitchFamily="34" charset="0"/>
              <a:buChar char="•"/>
            </a:pPr>
            <a:r>
              <a:rPr lang="en-US" sz="2000" dirty="0">
                <a:latin typeface="Calibri" charset="0"/>
                <a:ea typeface="ＭＳ Ｐゴシック" charset="0"/>
                <a:cs typeface="ＭＳ Ｐゴシック" charset="0"/>
              </a:rPr>
              <a:t>MDEQ’s Hot 150</a:t>
            </a:r>
          </a:p>
          <a:p>
            <a:pPr marL="457200" indent="-457200">
              <a:buFont typeface="Arial" panose="020B0604020202020204" pitchFamily="34" charset="0"/>
              <a:buChar char="•"/>
            </a:pPr>
            <a:r>
              <a:rPr lang="en-US" sz="2000" dirty="0">
                <a:latin typeface="Calibri" charset="0"/>
                <a:ea typeface="ＭＳ Ｐゴシック" charset="0"/>
                <a:cs typeface="ＭＳ Ｐゴシック" charset="0"/>
              </a:rPr>
              <a:t>Found aerators full of pipe scale and corrosion</a:t>
            </a:r>
          </a:p>
          <a:p>
            <a:pPr marL="457200" indent="-457200">
              <a:buFont typeface="Arial" panose="020B0604020202020204" pitchFamily="34" charset="0"/>
              <a:buChar char="•"/>
            </a:pPr>
            <a:r>
              <a:rPr lang="en-US" sz="2000" dirty="0">
                <a:latin typeface="Calibri" charset="0"/>
                <a:ea typeface="ＭＳ Ｐゴシック" charset="0"/>
                <a:cs typeface="ＭＳ Ｐゴシック" charset="0"/>
              </a:rPr>
              <a:t>Over 200 FG samples </a:t>
            </a:r>
          </a:p>
          <a:p>
            <a:pPr marL="457200" indent="-457200">
              <a:buFont typeface="Arial" panose="020B0604020202020204" pitchFamily="34" charset="0"/>
              <a:buChar char="•"/>
            </a:pPr>
            <a:r>
              <a:rPr lang="en-US" sz="2000" dirty="0" smtClean="0">
                <a:latin typeface="Calibri" charset="0"/>
                <a:ea typeface="ＭＳ Ｐゴシック" charset="0"/>
                <a:cs typeface="ＭＳ Ｐゴシック" charset="0"/>
              </a:rPr>
              <a:t>Are the filters working? YES</a:t>
            </a:r>
          </a:p>
          <a:p>
            <a:pPr marL="457200" indent="-457200">
              <a:buFont typeface="Arial" panose="020B0604020202020204" pitchFamily="34" charset="0"/>
              <a:buChar char="•"/>
            </a:pPr>
            <a:endParaRPr lang="en-US" sz="2800" dirty="0" smtClean="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r>
              <a:rPr lang="en-US" sz="2800" dirty="0" smtClean="0">
                <a:latin typeface="Calibri" charset="0"/>
                <a:ea typeface="ＭＳ Ｐゴシック" charset="0"/>
                <a:cs typeface="ＭＳ Ｐゴシック" charset="0"/>
              </a:rPr>
              <a:t>Gardening, more time with pets</a:t>
            </a:r>
            <a:endParaRPr lang="en-US" sz="28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84320"/>
            <a:ext cx="1573680" cy="15736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2143618"/>
            <a:ext cx="5495365" cy="427616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994" y="300037"/>
            <a:ext cx="3992670" cy="2438400"/>
          </a:xfrm>
          <a:prstGeom prst="rect">
            <a:avLst/>
          </a:prstGeom>
        </p:spPr>
      </p:pic>
    </p:spTree>
    <p:extLst>
      <p:ext uri="{BB962C8B-B14F-4D97-AF65-F5344CB8AC3E}">
        <p14:creationId xmlns:p14="http://schemas.microsoft.com/office/powerpoint/2010/main" val="172621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846059" y="490537"/>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Pipe Rig</a:t>
            </a:r>
          </a:p>
        </p:txBody>
      </p:sp>
      <p:sp>
        <p:nvSpPr>
          <p:cNvPr id="8" name="Text Placeholder 5"/>
          <p:cNvSpPr txBox="1">
            <a:spLocks/>
          </p:cNvSpPr>
          <p:nvPr/>
        </p:nvSpPr>
        <p:spPr bwMode="auto">
          <a:xfrm>
            <a:off x="609600" y="1519237"/>
            <a:ext cx="28956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endParaRPr lang="en-US" sz="2400" dirty="0" smtClean="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142326"/>
            <a:ext cx="6603101" cy="5106074"/>
          </a:xfrm>
          <a:prstGeom prst="rect">
            <a:avLst/>
          </a:prstGeom>
        </p:spPr>
      </p:pic>
    </p:spTree>
    <p:extLst>
      <p:ext uri="{BB962C8B-B14F-4D97-AF65-F5344CB8AC3E}">
        <p14:creationId xmlns:p14="http://schemas.microsoft.com/office/powerpoint/2010/main" val="1199146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75256" y="416540"/>
            <a:ext cx="5486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Lead Service Line Removal</a:t>
            </a: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597" y="949978"/>
            <a:ext cx="7912608" cy="47548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157" y="5161315"/>
            <a:ext cx="1725252" cy="1725252"/>
          </a:xfrm>
          <a:prstGeom prst="rect">
            <a:avLst/>
          </a:prstGeom>
        </p:spPr>
      </p:pic>
    </p:spTree>
    <p:extLst>
      <p:ext uri="{BB962C8B-B14F-4D97-AF65-F5344CB8AC3E}">
        <p14:creationId xmlns:p14="http://schemas.microsoft.com/office/powerpoint/2010/main" val="258957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75256" y="416540"/>
            <a:ext cx="5486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Lead Service Line Removal</a:t>
            </a: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0"/>
            <a:ext cx="5858256" cy="334670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854" y="1021423"/>
            <a:ext cx="1853184" cy="229819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3744" y="416540"/>
            <a:ext cx="2706624" cy="4541520"/>
          </a:xfrm>
          <a:prstGeom prst="rect">
            <a:avLst/>
          </a:prstGeom>
        </p:spPr>
      </p:pic>
      <p:sp>
        <p:nvSpPr>
          <p:cNvPr id="8" name="Text Placeholder 5"/>
          <p:cNvSpPr txBox="1">
            <a:spLocks/>
          </p:cNvSpPr>
          <p:nvPr/>
        </p:nvSpPr>
        <p:spPr bwMode="auto">
          <a:xfrm>
            <a:off x="205781" y="1219200"/>
            <a:ext cx="2478942" cy="244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285750" indent="-285750">
              <a:buFont typeface="Arial" panose="020B0604020202020204" pitchFamily="34" charset="0"/>
              <a:buChar char="•"/>
            </a:pPr>
            <a:r>
              <a:rPr lang="en-US" sz="1800" dirty="0">
                <a:latin typeface="Calibri" charset="0"/>
                <a:ea typeface="ＭＳ Ｐゴシック" charset="0"/>
                <a:cs typeface="ＭＳ Ｐゴシック" charset="0"/>
              </a:rPr>
              <a:t>Portions in Pipe Rig</a:t>
            </a:r>
          </a:p>
          <a:p>
            <a:pPr marL="285750" indent="-285750">
              <a:buFont typeface="Arial" panose="020B0604020202020204" pitchFamily="34" charset="0"/>
              <a:buChar char="•"/>
            </a:pPr>
            <a:r>
              <a:rPr lang="en-US" sz="1800" dirty="0" smtClean="0">
                <a:latin typeface="Calibri" charset="0"/>
                <a:ea typeface="ＭＳ Ｐゴシック" charset="0"/>
                <a:cs typeface="ＭＳ Ｐゴシック" charset="0"/>
              </a:rPr>
              <a:t>Portions to Argonne</a:t>
            </a:r>
          </a:p>
          <a:p>
            <a:pPr marL="285750" indent="-285750">
              <a:buFont typeface="Arial" panose="020B0604020202020204" pitchFamily="34" charset="0"/>
              <a:buChar char="•"/>
            </a:pPr>
            <a:r>
              <a:rPr lang="en-US" sz="1800" dirty="0" smtClean="0">
                <a:latin typeface="Calibri" charset="0"/>
                <a:ea typeface="ＭＳ Ｐゴシック" charset="0"/>
                <a:cs typeface="ＭＳ Ｐゴシック" charset="0"/>
              </a:rPr>
              <a:t>Portions to ORD</a:t>
            </a:r>
          </a:p>
          <a:p>
            <a:pPr marL="285750" indent="-285750">
              <a:buFont typeface="Arial" panose="020B0604020202020204" pitchFamily="34" charset="0"/>
              <a:buChar char="•"/>
            </a:pPr>
            <a:r>
              <a:rPr lang="en-US" sz="1800" dirty="0" smtClean="0">
                <a:latin typeface="Calibri" charset="0"/>
                <a:ea typeface="ＭＳ Ｐゴシック" charset="0"/>
                <a:cs typeface="ＭＳ Ｐゴシック" charset="0"/>
              </a:rPr>
              <a:t>Portions for educational purposes</a:t>
            </a:r>
          </a:p>
          <a:p>
            <a:pPr marL="457200" indent="-457200">
              <a:buFont typeface="Arial" panose="020B0604020202020204" pitchFamily="34" charset="0"/>
              <a:buChar char="•"/>
            </a:pPr>
            <a:endParaRPr lang="en-US" sz="1600" dirty="0" smtClean="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5226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34059933"/>
              </p:ext>
            </p:extLst>
          </p:nvPr>
        </p:nvGraphicFramePr>
        <p:xfrm>
          <a:off x="142461" y="1600200"/>
          <a:ext cx="34290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758964456"/>
              </p:ext>
            </p:extLst>
          </p:nvPr>
        </p:nvGraphicFramePr>
        <p:xfrm>
          <a:off x="142461" y="228600"/>
          <a:ext cx="33528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2669597925"/>
              </p:ext>
            </p:extLst>
          </p:nvPr>
        </p:nvGraphicFramePr>
        <p:xfrm>
          <a:off x="1666461" y="2590800"/>
          <a:ext cx="1905000" cy="838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8" name="Group 7"/>
          <p:cNvGrpSpPr/>
          <p:nvPr/>
        </p:nvGrpSpPr>
        <p:grpSpPr>
          <a:xfrm>
            <a:off x="1590261" y="3733800"/>
            <a:ext cx="1905000" cy="762000"/>
            <a:chOff x="0" y="76200"/>
            <a:chExt cx="1905000" cy="762000"/>
          </a:xfrm>
        </p:grpSpPr>
        <p:sp>
          <p:nvSpPr>
            <p:cNvPr id="9" name="Chevron 8"/>
            <p:cNvSpPr/>
            <p:nvPr/>
          </p:nvSpPr>
          <p:spPr>
            <a:xfrm>
              <a:off x="0" y="76200"/>
              <a:ext cx="1905000" cy="762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hevron 4"/>
            <p:cNvSpPr/>
            <p:nvPr/>
          </p:nvSpPr>
          <p:spPr>
            <a:xfrm>
              <a:off x="381000" y="76200"/>
              <a:ext cx="1143000" cy="762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atin typeface="Calibri" charset="0"/>
                  <a:ea typeface="ＭＳ Ｐゴシック" charset="0"/>
                  <a:cs typeface="ＭＳ Ｐゴシック" charset="0"/>
                </a:rPr>
                <a:t>3</a:t>
              </a:r>
              <a:r>
                <a:rPr lang="en-US" sz="1700" kern="1200" baseline="30000" dirty="0" smtClean="0">
                  <a:latin typeface="Calibri" charset="0"/>
                  <a:ea typeface="ＭＳ Ｐゴシック" charset="0"/>
                  <a:cs typeface="ＭＳ Ｐゴシック" charset="0"/>
                </a:rPr>
                <a:t>rd</a:t>
              </a:r>
              <a:r>
                <a:rPr lang="en-US" sz="1700" kern="1200" dirty="0" smtClean="0">
                  <a:latin typeface="Calibri" charset="0"/>
                  <a:ea typeface="ＭＳ Ｐゴシック" charset="0"/>
                  <a:cs typeface="ＭＳ Ｐゴシック" charset="0"/>
                </a:rPr>
                <a:t> Party</a:t>
              </a:r>
              <a:endParaRPr lang="en-US" sz="1700" kern="1200" dirty="0"/>
            </a:p>
          </p:txBody>
        </p:sp>
      </p:grpSp>
      <p:sp>
        <p:nvSpPr>
          <p:cNvPr id="11" name="Right Arrow 10"/>
          <p:cNvSpPr/>
          <p:nvPr/>
        </p:nvSpPr>
        <p:spPr>
          <a:xfrm>
            <a:off x="3733800" y="1295400"/>
            <a:ext cx="2057400" cy="2362200"/>
          </a:xfrm>
          <a:prstGeom prst="rightArrow">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Data Review</a:t>
            </a:r>
            <a:endParaRPr lang="en-US" sz="2800" dirty="0"/>
          </a:p>
        </p:txBody>
      </p:sp>
      <p:sp>
        <p:nvSpPr>
          <p:cNvPr id="12" name="Title 3"/>
          <p:cNvSpPr txBox="1">
            <a:spLocks/>
          </p:cNvSpPr>
          <p:nvPr/>
        </p:nvSpPr>
        <p:spPr bwMode="auto">
          <a:xfrm>
            <a:off x="5791200" y="2209800"/>
            <a:ext cx="3909811"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System Recovering </a:t>
            </a:r>
            <a:endParaRPr lang="en-US" sz="3200" dirty="0">
              <a:latin typeface="Calibri" charset="0"/>
              <a:ea typeface="ＭＳ Ｐゴシック" charset="0"/>
              <a:cs typeface="ＭＳ Ｐゴシック" charset="0"/>
            </a:endParaRPr>
          </a:p>
        </p:txBody>
      </p:sp>
      <p:pic>
        <p:nvPicPr>
          <p:cNvPr id="13" name="Picture 1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0573" y="4876800"/>
            <a:ext cx="2619375" cy="1485900"/>
          </a:xfrm>
          <a:prstGeom prst="rect">
            <a:avLst/>
          </a:prstGeom>
        </p:spPr>
      </p:pic>
      <p:pic>
        <p:nvPicPr>
          <p:cNvPr id="14" name="Picture 1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14261" y="4840357"/>
            <a:ext cx="2881313" cy="1616807"/>
          </a:xfrm>
          <a:prstGeom prst="rect">
            <a:avLst/>
          </a:prstGeom>
        </p:spPr>
      </p:pic>
      <p:pic>
        <p:nvPicPr>
          <p:cNvPr id="15" name="Picture 1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553200" y="3809214"/>
            <a:ext cx="1924050" cy="2647950"/>
          </a:xfrm>
          <a:prstGeom prst="rect">
            <a:avLst/>
          </a:prstGeom>
        </p:spPr>
      </p:pic>
    </p:spTree>
    <p:extLst>
      <p:ext uri="{BB962C8B-B14F-4D97-AF65-F5344CB8AC3E}">
        <p14:creationId xmlns:p14="http://schemas.microsoft.com/office/powerpoint/2010/main" val="933618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574183" y="354805"/>
            <a:ext cx="5486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Health Based Sampling</a:t>
            </a:r>
          </a:p>
        </p:txBody>
      </p:sp>
      <p:sp>
        <p:nvSpPr>
          <p:cNvPr id="8" name="Text Placeholder 5"/>
          <p:cNvSpPr txBox="1">
            <a:spLocks/>
          </p:cNvSpPr>
          <p:nvPr/>
        </p:nvSpPr>
        <p:spPr bwMode="auto">
          <a:xfrm>
            <a:off x="365595" y="1143001"/>
            <a:ext cx="3063406"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Rashes</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Health Agencies</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Screening</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Sampling</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Dermatologists</a:t>
            </a: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grpSp>
        <p:nvGrpSpPr>
          <p:cNvPr id="9" name="Group 8"/>
          <p:cNvGrpSpPr/>
          <p:nvPr/>
        </p:nvGrpSpPr>
        <p:grpSpPr>
          <a:xfrm>
            <a:off x="402037" y="4038600"/>
            <a:ext cx="2455185" cy="1483301"/>
            <a:chOff x="8977022" y="5054682"/>
            <a:chExt cx="2455185" cy="1483301"/>
          </a:xfrm>
        </p:grpSpPr>
        <p:sp>
          <p:nvSpPr>
            <p:cNvPr id="13" name="Rectangle 12"/>
            <p:cNvSpPr/>
            <p:nvPr/>
          </p:nvSpPr>
          <p:spPr>
            <a:xfrm>
              <a:off x="8994742" y="5054682"/>
              <a:ext cx="2437465" cy="146247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8977022" y="5075504"/>
              <a:ext cx="2437465" cy="14624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Residents can call MDHHS for results/updates</a:t>
              </a:r>
            </a:p>
            <a:p>
              <a:pPr lvl="0" algn="ctr" defTabSz="844550">
                <a:lnSpc>
                  <a:spcPct val="90000"/>
                </a:lnSpc>
                <a:spcBef>
                  <a:spcPct val="0"/>
                </a:spcBef>
                <a:spcAft>
                  <a:spcPct val="35000"/>
                </a:spcAft>
              </a:pPr>
              <a:r>
                <a:rPr lang="en-US" sz="1900" kern="1200" dirty="0" smtClean="0"/>
                <a:t> (800) 648-6942</a:t>
              </a:r>
              <a:endParaRPr lang="en-US" sz="1900" kern="1200" dirty="0"/>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28017"/>
            <a:ext cx="3755136" cy="4773168"/>
          </a:xfrm>
          <a:prstGeom prst="rect">
            <a:avLst/>
          </a:prstGeom>
        </p:spPr>
      </p:pic>
      <p:sp>
        <p:nvSpPr>
          <p:cNvPr id="5" name="Rectangle 4"/>
          <p:cNvSpPr/>
          <p:nvPr/>
        </p:nvSpPr>
        <p:spPr>
          <a:xfrm>
            <a:off x="5013865" y="5191981"/>
            <a:ext cx="3922871" cy="523220"/>
          </a:xfrm>
          <a:prstGeom prst="rect">
            <a:avLst/>
          </a:prstGeom>
          <a:noFill/>
        </p:spPr>
        <p:txBody>
          <a:bodyPr wrap="square" lIns="91440" tIns="45720" rIns="91440" bIns="45720">
            <a:spAutoFit/>
          </a:bodyPr>
          <a:lstStyle/>
          <a:p>
            <a:pPr algn="ctr"/>
            <a:r>
              <a:rPr lang="en-US" sz="2800" b="1" i="1" dirty="0">
                <a:ln w="22225">
                  <a:solidFill>
                    <a:srgbClr val="000000"/>
                  </a:solidFill>
                  <a:prstDash val="solid"/>
                </a:ln>
              </a:rPr>
              <a:t>Trihalomethanes</a:t>
            </a:r>
            <a:endParaRPr lang="en-US" sz="2800" b="1" dirty="0">
              <a:ln w="22225">
                <a:solidFill>
                  <a:srgbClr val="000000"/>
                </a:solidFill>
                <a:prstDash val="solid"/>
              </a:ln>
            </a:endParaRPr>
          </a:p>
        </p:txBody>
      </p:sp>
      <p:sp>
        <p:nvSpPr>
          <p:cNvPr id="15" name="Rectangle 14"/>
          <p:cNvSpPr/>
          <p:nvPr/>
        </p:nvSpPr>
        <p:spPr>
          <a:xfrm>
            <a:off x="3429001" y="2731994"/>
            <a:ext cx="1987940" cy="523220"/>
          </a:xfrm>
          <a:prstGeom prst="rect">
            <a:avLst/>
          </a:prstGeom>
          <a:noFill/>
        </p:spPr>
        <p:txBody>
          <a:bodyPr wrap="square" lIns="91440" tIns="45720" rIns="91440" bIns="45720">
            <a:spAutoFit/>
          </a:bodyPr>
          <a:lstStyle/>
          <a:p>
            <a:pPr algn="ctr"/>
            <a:r>
              <a:rPr lang="en-US" sz="2800" b="1" i="1" dirty="0">
                <a:ln w="22225">
                  <a:solidFill>
                    <a:srgbClr val="000000"/>
                  </a:solidFill>
                  <a:prstDash val="solid"/>
                </a:ln>
              </a:rPr>
              <a:t>CHCl3</a:t>
            </a:r>
            <a:endParaRPr lang="en-US" sz="2800" b="1" dirty="0">
              <a:ln w="22225">
                <a:solidFill>
                  <a:srgbClr val="000000"/>
                </a:solidFill>
                <a:prstDash val="solid"/>
              </a:ln>
            </a:endParaRPr>
          </a:p>
        </p:txBody>
      </p:sp>
      <p:sp>
        <p:nvSpPr>
          <p:cNvPr id="16" name="Rectangle 15"/>
          <p:cNvSpPr/>
          <p:nvPr/>
        </p:nvSpPr>
        <p:spPr>
          <a:xfrm>
            <a:off x="1782415" y="5715483"/>
            <a:ext cx="3922871" cy="954107"/>
          </a:xfrm>
          <a:prstGeom prst="rect">
            <a:avLst/>
          </a:prstGeom>
          <a:noFill/>
        </p:spPr>
        <p:txBody>
          <a:bodyPr wrap="square" lIns="91440" tIns="45720" rIns="91440" bIns="45720">
            <a:spAutoFit/>
          </a:bodyPr>
          <a:lstStyle/>
          <a:p>
            <a:pPr algn="ctr"/>
            <a:r>
              <a:rPr lang="en-US" sz="2800" b="1" i="1" dirty="0">
                <a:ln w="22225">
                  <a:solidFill>
                    <a:srgbClr val="000000"/>
                  </a:solidFill>
                  <a:prstDash val="solid"/>
                </a:ln>
              </a:rPr>
              <a:t>Disinfection by-products (</a:t>
            </a:r>
            <a:r>
              <a:rPr lang="en-US" sz="2800" b="1" i="1" dirty="0" err="1">
                <a:ln w="22225">
                  <a:solidFill>
                    <a:srgbClr val="000000"/>
                  </a:solidFill>
                  <a:prstDash val="solid"/>
                </a:ln>
              </a:rPr>
              <a:t>DBPs</a:t>
            </a:r>
            <a:r>
              <a:rPr lang="en-US" sz="2800" b="1" i="1" dirty="0">
                <a:ln w="22225">
                  <a:solidFill>
                    <a:srgbClr val="000000"/>
                  </a:solidFill>
                  <a:prstDash val="solid"/>
                </a:ln>
              </a:rPr>
              <a:t>)</a:t>
            </a:r>
            <a:endParaRPr lang="en-US" sz="2800" b="1" dirty="0">
              <a:ln w="22225">
                <a:solidFill>
                  <a:srgbClr val="000000"/>
                </a:solidFill>
                <a:prstDash val="solid"/>
              </a:ln>
            </a:endParaRPr>
          </a:p>
        </p:txBody>
      </p:sp>
      <p:sp>
        <p:nvSpPr>
          <p:cNvPr id="17" name="Rectangle 16"/>
          <p:cNvSpPr/>
          <p:nvPr/>
        </p:nvSpPr>
        <p:spPr>
          <a:xfrm>
            <a:off x="2912164" y="3984237"/>
            <a:ext cx="2290469" cy="523220"/>
          </a:xfrm>
          <a:prstGeom prst="rect">
            <a:avLst/>
          </a:prstGeom>
          <a:noFill/>
        </p:spPr>
        <p:txBody>
          <a:bodyPr wrap="square" lIns="91440" tIns="45720" rIns="91440" bIns="45720">
            <a:spAutoFit/>
          </a:bodyPr>
          <a:lstStyle/>
          <a:p>
            <a:pPr algn="ctr"/>
            <a:r>
              <a:rPr lang="en-US" sz="2800" b="1" i="1" dirty="0">
                <a:ln w="22225">
                  <a:solidFill>
                    <a:srgbClr val="000000"/>
                  </a:solidFill>
                  <a:prstDash val="solid"/>
                </a:ln>
              </a:rPr>
              <a:t>nickel, Ni</a:t>
            </a:r>
            <a:endParaRPr lang="en-US" sz="2800" b="1" dirty="0">
              <a:ln w="22225">
                <a:solidFill>
                  <a:srgbClr val="000000"/>
                </a:solidFill>
                <a:prstDash val="solid"/>
              </a:ln>
            </a:endParaRPr>
          </a:p>
        </p:txBody>
      </p:sp>
    </p:spTree>
    <p:extLst>
      <p:ext uri="{BB962C8B-B14F-4D97-AF65-F5344CB8AC3E}">
        <p14:creationId xmlns:p14="http://schemas.microsoft.com/office/powerpoint/2010/main" val="392237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457200" y="819915"/>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Health Consultations</a:t>
            </a:r>
          </a:p>
        </p:txBody>
      </p:sp>
      <p:sp>
        <p:nvSpPr>
          <p:cNvPr id="8" name="Text Placeholder 5"/>
          <p:cNvSpPr txBox="1">
            <a:spLocks/>
          </p:cNvSpPr>
          <p:nvPr/>
        </p:nvSpPr>
        <p:spPr bwMode="auto">
          <a:xfrm>
            <a:off x="609600" y="1519237"/>
            <a:ext cx="28956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Sampler</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Health Officer</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CIC</a:t>
            </a:r>
            <a:endParaRPr lang="en-US" sz="2400" dirty="0">
              <a:latin typeface="Calibri" charset="0"/>
              <a:ea typeface="ＭＳ Ｐゴシック" charset="0"/>
              <a:cs typeface="ＭＳ Ｐゴシック" charset="0"/>
            </a:endParaRP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Health Analytes</a:t>
            </a:r>
            <a:endParaRPr lang="en-US" sz="2400" dirty="0">
              <a:latin typeface="Calibri" charset="0"/>
              <a:ea typeface="ＭＳ Ｐゴシック" charset="0"/>
              <a:cs typeface="ＭＳ Ｐゴシック" charset="0"/>
            </a:endParaRP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Shower</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Assessment of Chemical Exposure (ACE) Team</a:t>
            </a:r>
            <a:endParaRPr lang="en-US" sz="2400" dirty="0">
              <a:latin typeface="Calibri" charset="0"/>
              <a:ea typeface="ＭＳ Ｐゴシック" charset="0"/>
              <a:cs typeface="ＭＳ Ｐゴシック" charset="0"/>
            </a:endParaRPr>
          </a:p>
          <a:p>
            <a:endParaRPr lang="en-US" sz="2400" dirty="0" smtClean="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598098"/>
            <a:ext cx="4692770" cy="5650302"/>
          </a:xfrm>
          <a:prstGeom prst="rect">
            <a:avLst/>
          </a:prstGeom>
        </p:spPr>
      </p:pic>
    </p:spTree>
    <p:extLst>
      <p:ext uri="{BB962C8B-B14F-4D97-AF65-F5344CB8AC3E}">
        <p14:creationId xmlns:p14="http://schemas.microsoft.com/office/powerpoint/2010/main" val="668432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sp>
        <p:nvSpPr>
          <p:cNvPr id="13" name="Title 3"/>
          <p:cNvSpPr txBox="1">
            <a:spLocks/>
          </p:cNvSpPr>
          <p:nvPr/>
        </p:nvSpPr>
        <p:spPr bwMode="auto">
          <a:xfrm>
            <a:off x="457200" y="624109"/>
            <a:ext cx="46482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Community Involvement</a:t>
            </a:r>
            <a:endParaRPr lang="en-US" sz="3200" dirty="0">
              <a:latin typeface="Calibri" charset="0"/>
              <a:ea typeface="ＭＳ Ｐゴシック" charset="0"/>
              <a:cs typeface="ＭＳ Ｐゴシック"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747" y="457200"/>
            <a:ext cx="3928950" cy="2784381"/>
          </a:xfrm>
          <a:prstGeom prst="rect">
            <a:avLst/>
          </a:prstGeom>
        </p:spPr>
      </p:pic>
      <p:sp>
        <p:nvSpPr>
          <p:cNvPr id="3" name="Rectangle 2"/>
          <p:cNvSpPr/>
          <p:nvPr/>
        </p:nvSpPr>
        <p:spPr>
          <a:xfrm>
            <a:off x="5715000" y="2590800"/>
            <a:ext cx="3246463" cy="397927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5"/>
          <p:cNvSpPr txBox="1">
            <a:spLocks/>
          </p:cNvSpPr>
          <p:nvPr/>
        </p:nvSpPr>
        <p:spPr bwMode="auto">
          <a:xfrm>
            <a:off x="365595" y="1371600"/>
            <a:ext cx="4587405"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Schedule Sampling</a:t>
            </a:r>
          </a:p>
          <a:p>
            <a:pPr marL="457200" indent="-457200">
              <a:buFont typeface="Arial" panose="020B0604020202020204" pitchFamily="34" charset="0"/>
              <a:buChar char="•"/>
            </a:pPr>
            <a:r>
              <a:rPr lang="en-US" sz="2800" dirty="0">
                <a:latin typeface="Calibri" charset="0"/>
                <a:ea typeface="ＭＳ Ｐゴシック" charset="0"/>
                <a:cs typeface="ＭＳ Ｐゴシック" charset="0"/>
              </a:rPr>
              <a:t>Providing Resources for the </a:t>
            </a:r>
            <a:r>
              <a:rPr lang="en-US" sz="2800" dirty="0" smtClean="0">
                <a:latin typeface="Calibri" charset="0"/>
                <a:ea typeface="ＭＳ Ｐゴシック" charset="0"/>
                <a:cs typeface="ＭＳ Ｐゴシック" charset="0"/>
              </a:rPr>
              <a:t>Community</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Accompany Sample Teams </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Answers Local Hotline</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Speaking at Community Meetings</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Canvassing Neighborhoods to Distribute </a:t>
            </a:r>
            <a:r>
              <a:rPr lang="en-US" sz="2800" dirty="0">
                <a:latin typeface="Calibri" charset="0"/>
                <a:ea typeface="ＭＳ Ｐゴシック" charset="0"/>
                <a:cs typeface="ＭＳ Ｐゴシック" charset="0"/>
              </a:rPr>
              <a:t>I</a:t>
            </a:r>
            <a:r>
              <a:rPr lang="en-US" sz="2800" dirty="0" smtClean="0">
                <a:latin typeface="Calibri" charset="0"/>
                <a:ea typeface="ＭＳ Ｐゴシック" charset="0"/>
                <a:cs typeface="ＭＳ Ｐゴシック" charset="0"/>
              </a:rPr>
              <a:t>nformation</a:t>
            </a:r>
            <a:endParaRPr lang="en-US" sz="2800" dirty="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5061" t="16129" r="8761" b="8275"/>
          <a:stretch/>
        </p:blipFill>
        <p:spPr>
          <a:xfrm>
            <a:off x="5958773" y="2819399"/>
            <a:ext cx="2774724" cy="35714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55884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sp>
        <p:nvSpPr>
          <p:cNvPr id="13" name="Title 3"/>
          <p:cNvSpPr txBox="1">
            <a:spLocks/>
          </p:cNvSpPr>
          <p:nvPr/>
        </p:nvSpPr>
        <p:spPr bwMode="auto">
          <a:xfrm>
            <a:off x="340573" y="381000"/>
            <a:ext cx="46482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Public Affairs</a:t>
            </a:r>
            <a:endParaRPr lang="en-US" sz="3200" dirty="0">
              <a:latin typeface="Calibri" charset="0"/>
              <a:ea typeface="ＭＳ Ｐゴシック" charset="0"/>
              <a:cs typeface="ＭＳ Ｐゴシック" charset="0"/>
            </a:endParaRPr>
          </a:p>
        </p:txBody>
      </p:sp>
      <p:sp>
        <p:nvSpPr>
          <p:cNvPr id="14" name="Text Placeholder 5"/>
          <p:cNvSpPr txBox="1">
            <a:spLocks/>
          </p:cNvSpPr>
          <p:nvPr/>
        </p:nvSpPr>
        <p:spPr bwMode="auto">
          <a:xfrm>
            <a:off x="358328" y="1066800"/>
            <a:ext cx="3581400" cy="3929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Fact Sheets</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Door Hangers</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Media Interviews</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Press Conferences</a:t>
            </a:r>
            <a:endParaRPr lang="en-US" sz="2400" dirty="0">
              <a:latin typeface="Calibri" charset="0"/>
              <a:ea typeface="ＭＳ Ｐゴシック" charset="0"/>
              <a:cs typeface="ＭＳ Ｐゴシック" charset="0"/>
            </a:endParaRP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FAQs</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Press Releases</a:t>
            </a: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852" y="36443"/>
            <a:ext cx="4876800" cy="62701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862587"/>
            <a:ext cx="3867770" cy="2795242"/>
          </a:xfrm>
          <a:prstGeom prst="rect">
            <a:avLst/>
          </a:prstGeom>
        </p:spPr>
      </p:pic>
    </p:spTree>
    <p:extLst>
      <p:ext uri="{BB962C8B-B14F-4D97-AF65-F5344CB8AC3E}">
        <p14:creationId xmlns:p14="http://schemas.microsoft.com/office/powerpoint/2010/main" val="3562291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1074044" y="914400"/>
            <a:ext cx="4938513" cy="34290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a:latin typeface="Calibri" charset="0"/>
                <a:ea typeface="ＭＳ Ｐゴシック" charset="0"/>
                <a:cs typeface="ＭＳ Ｐゴシック" charset="0"/>
              </a:rPr>
              <a:t>Open </a:t>
            </a:r>
            <a:r>
              <a:rPr lang="en-US" sz="3200" dirty="0" smtClean="0">
                <a:latin typeface="Calibri" charset="0"/>
                <a:ea typeface="ＭＳ Ｐゴシック" charset="0"/>
                <a:cs typeface="ＭＳ Ｐゴシック" charset="0"/>
              </a:rPr>
              <a:t>House 3/12</a:t>
            </a:r>
          </a:p>
          <a:p>
            <a:pPr marL="457200" indent="-457200">
              <a:buFont typeface="Arial" panose="020B0604020202020204" pitchFamily="34" charset="0"/>
              <a:buChar char="•"/>
            </a:pPr>
            <a:endParaRPr lang="en-US" sz="2400" dirty="0" smtClean="0">
              <a:latin typeface="Calibri" charset="0"/>
              <a:ea typeface="ＭＳ Ｐゴシック" charset="0"/>
              <a:cs typeface="ＭＳ Ｐゴシック" charset="0"/>
            </a:endParaRPr>
          </a:p>
          <a:p>
            <a:r>
              <a:rPr lang="en-US" sz="3200" dirty="0">
                <a:latin typeface="Calibri" charset="0"/>
                <a:ea typeface="ＭＳ Ｐゴシック" charset="0"/>
                <a:cs typeface="ＭＳ Ｐゴシック" charset="0"/>
              </a:rPr>
              <a:t>Data </a:t>
            </a:r>
            <a:r>
              <a:rPr lang="en-US" sz="3200" dirty="0" smtClean="0">
                <a:latin typeface="Calibri" charset="0"/>
                <a:ea typeface="ＭＳ Ｐゴシック" charset="0"/>
                <a:cs typeface="ＭＳ Ｐゴシック" charset="0"/>
              </a:rPr>
              <a:t>Summit 4/4</a:t>
            </a:r>
            <a:endParaRPr lang="en-US" sz="3200" dirty="0">
              <a:latin typeface="Calibri" charset="0"/>
              <a:ea typeface="ＭＳ Ｐゴシック" charset="0"/>
              <a:cs typeface="ＭＳ Ｐゴシック" charset="0"/>
            </a:endParaRPr>
          </a:p>
          <a:p>
            <a:endParaRPr lang="en-US" sz="2400" dirty="0" smtClean="0">
              <a:latin typeface="Calibri" charset="0"/>
              <a:ea typeface="ＭＳ Ｐゴシック" charset="0"/>
              <a:cs typeface="ＭＳ Ｐゴシック" charset="0"/>
            </a:endParaRPr>
          </a:p>
          <a:p>
            <a:r>
              <a:rPr lang="en-US" sz="3200" dirty="0" smtClean="0">
                <a:latin typeface="Calibri" charset="0"/>
                <a:ea typeface="ＭＳ Ｐゴシック" charset="0"/>
                <a:cs typeface="ＭＳ Ｐゴシック" charset="0"/>
              </a:rPr>
              <a:t>Open House 4/16</a:t>
            </a:r>
            <a:endParaRPr lang="en-US" sz="3200" dirty="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3200" dirty="0" smtClean="0">
              <a:latin typeface="Calibri" charset="0"/>
              <a:ea typeface="ＭＳ Ｐゴシック" charset="0"/>
              <a:cs typeface="ＭＳ Ｐゴシック" charset="0"/>
            </a:endParaRPr>
          </a:p>
          <a:p>
            <a:endParaRPr lang="en-US" sz="32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844825"/>
            <a:ext cx="1572852" cy="15728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28600"/>
            <a:ext cx="2907792" cy="6516624"/>
          </a:xfrm>
          <a:prstGeom prst="rect">
            <a:avLst/>
          </a:prstGeom>
        </p:spPr>
      </p:pic>
    </p:spTree>
    <p:extLst>
      <p:ext uri="{BB962C8B-B14F-4D97-AF65-F5344CB8AC3E}">
        <p14:creationId xmlns:p14="http://schemas.microsoft.com/office/powerpoint/2010/main" val="874455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sp>
        <p:nvSpPr>
          <p:cNvPr id="16" name="Title 3"/>
          <p:cNvSpPr txBox="1">
            <a:spLocks/>
          </p:cNvSpPr>
          <p:nvPr/>
        </p:nvSpPr>
        <p:spPr bwMode="auto">
          <a:xfrm>
            <a:off x="490330" y="402675"/>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Cliff Notes</a:t>
            </a:r>
            <a:endParaRPr lang="en-US" sz="3200" dirty="0">
              <a:latin typeface="Calibri" charset="0"/>
              <a:ea typeface="ＭＳ Ｐゴシック" charset="0"/>
              <a:cs typeface="ＭＳ Ｐゴシック" charset="0"/>
            </a:endParaRPr>
          </a:p>
        </p:txBody>
      </p:sp>
      <p:sp>
        <p:nvSpPr>
          <p:cNvPr id="17" name="Text Placeholder 5"/>
          <p:cNvSpPr txBox="1">
            <a:spLocks/>
          </p:cNvSpPr>
          <p:nvPr/>
        </p:nvSpPr>
        <p:spPr bwMode="auto">
          <a:xfrm>
            <a:off x="109330" y="972518"/>
            <a:ext cx="3581400" cy="48948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Switch Drinking Water Sources 4/2014</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No Corrosion Control</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Water stripped existing orthophosphate scale</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Dissolved scale – 70-80% lead</a:t>
            </a:r>
          </a:p>
          <a:p>
            <a:pPr marL="457200" indent="-457200">
              <a:buFont typeface="Arial" panose="020B0604020202020204" pitchFamily="34" charset="0"/>
              <a:buChar char="•"/>
            </a:pPr>
            <a:r>
              <a:rPr lang="en-US" sz="2400" dirty="0">
                <a:latin typeface="Calibri" charset="0"/>
                <a:ea typeface="ＭＳ Ｐゴシック" charset="0"/>
                <a:cs typeface="ＭＳ Ｐゴシック" charset="0"/>
              </a:rPr>
              <a:t>C</a:t>
            </a:r>
            <a:r>
              <a:rPr lang="en-US" sz="2400" dirty="0" smtClean="0">
                <a:latin typeface="Calibri" charset="0"/>
                <a:ea typeface="ＭＳ Ｐゴシック" charset="0"/>
                <a:cs typeface="ＭＳ Ｐゴシック" charset="0"/>
              </a:rPr>
              <a:t>orroding the pipes</a:t>
            </a:r>
          </a:p>
          <a:p>
            <a:pPr marL="457200" indent="-457200">
              <a:buFont typeface="Arial" panose="020B0604020202020204" pitchFamily="34" charset="0"/>
              <a:buChar char="•"/>
            </a:pPr>
            <a:r>
              <a:rPr lang="en-US" sz="2400" dirty="0" smtClean="0">
                <a:latin typeface="Calibri" charset="0"/>
                <a:ea typeface="ＭＳ Ｐゴシック" charset="0"/>
                <a:cs typeface="ＭＳ Ｐゴシック" charset="0"/>
              </a:rPr>
              <a:t>80% of Main-Curb are Lead</a:t>
            </a:r>
          </a:p>
          <a:p>
            <a:pPr marL="457200" indent="-457200">
              <a:buFont typeface="Arial" panose="020B0604020202020204" pitchFamily="34" charset="0"/>
              <a:buChar char="•"/>
            </a:pPr>
            <a:endParaRPr lang="en-US" sz="2800" dirty="0" smtClean="0">
              <a:latin typeface="Calibri" charset="0"/>
              <a:ea typeface="ＭＳ Ｐゴシック" charset="0"/>
              <a:cs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974" y="228600"/>
            <a:ext cx="4809744" cy="30358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142" y="3551146"/>
            <a:ext cx="5169408" cy="3035808"/>
          </a:xfrm>
          <a:prstGeom prst="rect">
            <a:avLst/>
          </a:prstGeom>
        </p:spPr>
      </p:pic>
    </p:spTree>
    <p:extLst>
      <p:ext uri="{BB962C8B-B14F-4D97-AF65-F5344CB8AC3E}">
        <p14:creationId xmlns:p14="http://schemas.microsoft.com/office/powerpoint/2010/main" val="4017957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9600" y="685800"/>
            <a:ext cx="7772400" cy="1470025"/>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altLang="en-US" kern="0" smtClean="0"/>
              <a:t>Flint Drinking Water Response</a:t>
            </a:r>
            <a:br>
              <a:rPr lang="en-US" altLang="en-US" kern="0" smtClean="0"/>
            </a:br>
            <a:r>
              <a:rPr lang="en-US" altLang="en-US" kern="0" smtClean="0"/>
              <a:t>Unified Coordination Group</a:t>
            </a:r>
            <a:endParaRPr lang="en-US" altLang="en-US" kern="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362200"/>
            <a:ext cx="5195887" cy="3923281"/>
          </a:xfrm>
          <a:prstGeom prst="rect">
            <a:avLst/>
          </a:prstGeom>
        </p:spPr>
      </p:pic>
    </p:spTree>
    <p:extLst>
      <p:ext uri="{BB962C8B-B14F-4D97-AF65-F5344CB8AC3E}">
        <p14:creationId xmlns:p14="http://schemas.microsoft.com/office/powerpoint/2010/main" val="260929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UCG Organization</a:t>
            </a:r>
          </a:p>
        </p:txBody>
      </p:sp>
      <p:sp>
        <p:nvSpPr>
          <p:cNvPr id="717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smtClean="0"/>
          </a:p>
          <a:p>
            <a:r>
              <a:rPr lang="en-US" altLang="en-US" sz="1000" smtClean="0"/>
              <a:t>U.S. Environmental Protection Agency</a:t>
            </a:r>
          </a:p>
        </p:txBody>
      </p:sp>
      <p:sp>
        <p:nvSpPr>
          <p:cNvPr id="7172" name="TextBox 6"/>
          <p:cNvSpPr txBox="1">
            <a:spLocks noChangeArrowheads="1"/>
          </p:cNvSpPr>
          <p:nvPr/>
        </p:nvSpPr>
        <p:spPr bwMode="auto">
          <a:xfrm>
            <a:off x="3390900" y="1411286"/>
            <a:ext cx="2514600" cy="646113"/>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dirty="0">
                <a:solidFill>
                  <a:schemeClr val="bg1"/>
                </a:solidFill>
              </a:rPr>
              <a:t>Lead Federal Official </a:t>
            </a:r>
          </a:p>
          <a:p>
            <a:pPr algn="ctr"/>
            <a:r>
              <a:rPr lang="en-US" altLang="en-US" sz="1800" dirty="0">
                <a:solidFill>
                  <a:schemeClr val="bg1"/>
                </a:solidFill>
              </a:rPr>
              <a:t>Dr. Nicole Lurie, HHS</a:t>
            </a:r>
          </a:p>
        </p:txBody>
      </p:sp>
      <p:sp>
        <p:nvSpPr>
          <p:cNvPr id="7173" name="TextBox 8"/>
          <p:cNvSpPr txBox="1">
            <a:spLocks noChangeArrowheads="1"/>
          </p:cNvSpPr>
          <p:nvPr/>
        </p:nvSpPr>
        <p:spPr bwMode="auto">
          <a:xfrm>
            <a:off x="3390900" y="2583518"/>
            <a:ext cx="2514600" cy="646113"/>
          </a:xfrm>
          <a:prstGeom prst="rect">
            <a:avLst/>
          </a:prstGeom>
          <a:solidFill>
            <a:schemeClr val="tx1"/>
          </a:solidFill>
          <a:ln>
            <a:noFill/>
          </a:ln>
        </p:spPr>
        <p:txBody>
          <a:bodyPr>
            <a:spAutoFit/>
          </a:bodyPr>
          <a:lstStyle>
            <a:defPPr>
              <a:defRPr lang="en-US"/>
            </a:defPPr>
            <a:lvl1pPr algn="ctr">
              <a:defRPr sz="1800" b="1">
                <a:solidFill>
                  <a:schemeClr val="bg1"/>
                </a:solidFill>
                <a:latin typeface="Arial" panose="020B0604020202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FHCO</a:t>
            </a:r>
          </a:p>
          <a:p>
            <a:r>
              <a:rPr lang="en-US" altLang="en-US" dirty="0"/>
              <a:t>Tony </a:t>
            </a:r>
            <a:r>
              <a:rPr lang="en-US" altLang="en-US" dirty="0" err="1"/>
              <a:t>Voirin</a:t>
            </a:r>
            <a:r>
              <a:rPr lang="en-US" altLang="en-US" dirty="0"/>
              <a:t>, HHS</a:t>
            </a:r>
          </a:p>
        </p:txBody>
      </p:sp>
      <p:sp>
        <p:nvSpPr>
          <p:cNvPr id="7174" name="TextBox 9"/>
          <p:cNvSpPr txBox="1">
            <a:spLocks noChangeArrowheads="1"/>
          </p:cNvSpPr>
          <p:nvPr/>
        </p:nvSpPr>
        <p:spPr bwMode="auto">
          <a:xfrm>
            <a:off x="3390900" y="3731281"/>
            <a:ext cx="2514600" cy="923925"/>
          </a:xfrm>
          <a:prstGeom prst="rect">
            <a:avLst/>
          </a:prstGeom>
          <a:solidFill>
            <a:schemeClr val="tx1"/>
          </a:solidFill>
          <a:ln>
            <a:noFill/>
          </a:ln>
        </p:spPr>
        <p:txBody>
          <a:bodyPr>
            <a:spAutoFit/>
          </a:bodyPr>
          <a:lstStyle>
            <a:defPPr>
              <a:defRPr lang="en-US"/>
            </a:defPPr>
            <a:lvl1pPr algn="ctr">
              <a:defRPr sz="1800" b="1">
                <a:solidFill>
                  <a:schemeClr val="bg1"/>
                </a:solidFill>
                <a:latin typeface="Arial" panose="020B0604020202020204" pitchFamily="34" charset="0"/>
                <a:ea typeface="ＭＳ Ｐゴシック" panose="020B0600070205080204" pitchFamily="34" charset="-128"/>
              </a:defRPr>
            </a:lvl1pPr>
            <a:lvl2pPr marL="742950" indent="-285750">
              <a:defRPr sz="2400">
                <a:latin typeface="Arial" panose="020B0604020202020204" pitchFamily="34" charset="0"/>
                <a:ea typeface="ＭＳ Ｐゴシック" panose="020B0600070205080204" pitchFamily="34" charset="-128"/>
              </a:defRPr>
            </a:lvl2pPr>
            <a:lvl3pPr marL="1143000" indent="-228600">
              <a:defRPr sz="2400">
                <a:latin typeface="Arial" panose="020B0604020202020204" pitchFamily="34" charset="0"/>
                <a:ea typeface="ＭＳ Ｐゴシック" panose="020B0600070205080204" pitchFamily="34" charset="-128"/>
              </a:defRPr>
            </a:lvl3pPr>
            <a:lvl4pPr marL="1600200" indent="-228600">
              <a:defRPr sz="2400">
                <a:latin typeface="Arial" panose="020B0604020202020204" pitchFamily="34" charset="0"/>
                <a:ea typeface="ＭＳ Ｐゴシック" panose="020B0600070205080204" pitchFamily="34" charset="-128"/>
              </a:defRPr>
            </a:lvl4pPr>
            <a:lvl5pPr marL="2057400" indent="-228600">
              <a:defRPr sz="2400">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latin typeface="Arial" panose="020B0604020202020204" pitchFamily="34" charset="0"/>
                <a:ea typeface="ＭＳ Ｐゴシック" panose="020B0600070205080204" pitchFamily="34" charset="-128"/>
              </a:defRPr>
            </a:lvl9pPr>
          </a:lstStyle>
          <a:p>
            <a:r>
              <a:rPr lang="en-US" altLang="en-US" dirty="0"/>
              <a:t>UCG</a:t>
            </a:r>
          </a:p>
          <a:p>
            <a:r>
              <a:rPr lang="en-US" altLang="en-US" dirty="0"/>
              <a:t>EPA, CDC, FEMA, State of Michigan</a:t>
            </a:r>
          </a:p>
        </p:txBody>
      </p:sp>
      <p:sp>
        <p:nvSpPr>
          <p:cNvPr id="7175" name="TextBox 10"/>
          <p:cNvSpPr txBox="1">
            <a:spLocks noChangeArrowheads="1"/>
          </p:cNvSpPr>
          <p:nvPr/>
        </p:nvSpPr>
        <p:spPr bwMode="auto">
          <a:xfrm>
            <a:off x="516835" y="5309843"/>
            <a:ext cx="1828800" cy="368300"/>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Operations</a:t>
            </a:r>
          </a:p>
        </p:txBody>
      </p:sp>
      <p:sp>
        <p:nvSpPr>
          <p:cNvPr id="7176" name="TextBox 11"/>
          <p:cNvSpPr txBox="1">
            <a:spLocks noChangeArrowheads="1"/>
          </p:cNvSpPr>
          <p:nvPr/>
        </p:nvSpPr>
        <p:spPr bwMode="auto">
          <a:xfrm>
            <a:off x="2620617" y="5309843"/>
            <a:ext cx="1828800" cy="368300"/>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Planning</a:t>
            </a:r>
          </a:p>
        </p:txBody>
      </p:sp>
      <p:sp>
        <p:nvSpPr>
          <p:cNvPr id="7177" name="TextBox 12"/>
          <p:cNvSpPr txBox="1">
            <a:spLocks noChangeArrowheads="1"/>
          </p:cNvSpPr>
          <p:nvPr/>
        </p:nvSpPr>
        <p:spPr bwMode="auto">
          <a:xfrm>
            <a:off x="4712321" y="5308256"/>
            <a:ext cx="1828800" cy="369887"/>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Logistics</a:t>
            </a:r>
          </a:p>
        </p:txBody>
      </p:sp>
      <p:sp>
        <p:nvSpPr>
          <p:cNvPr id="7178" name="TextBox 13"/>
          <p:cNvSpPr txBox="1">
            <a:spLocks noChangeArrowheads="1"/>
          </p:cNvSpPr>
          <p:nvPr/>
        </p:nvSpPr>
        <p:spPr bwMode="auto">
          <a:xfrm>
            <a:off x="6772068" y="5308256"/>
            <a:ext cx="1828800" cy="646112"/>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Finance &amp; Admin</a:t>
            </a:r>
          </a:p>
        </p:txBody>
      </p:sp>
      <p:cxnSp>
        <p:nvCxnSpPr>
          <p:cNvPr id="7179" name="Straight Connector 15"/>
          <p:cNvCxnSpPr>
            <a:cxnSpLocks noChangeShapeType="1"/>
            <a:stCxn id="7172" idx="2"/>
            <a:endCxn id="7173" idx="0"/>
          </p:cNvCxnSpPr>
          <p:nvPr/>
        </p:nvCxnSpPr>
        <p:spPr bwMode="auto">
          <a:xfrm>
            <a:off x="4648200" y="2057399"/>
            <a:ext cx="0" cy="526119"/>
          </a:xfrm>
          <a:prstGeom prst="line">
            <a:avLst/>
          </a:prstGeom>
          <a:noFill/>
          <a:ln w="9525" algn="ctr">
            <a:solidFill>
              <a:schemeClr val="tx1"/>
            </a:solidFill>
            <a:round/>
            <a:headEnd/>
            <a:tailEnd/>
          </a:ln>
        </p:spPr>
      </p:cxnSp>
      <p:cxnSp>
        <p:nvCxnSpPr>
          <p:cNvPr id="7180" name="Straight Connector 17"/>
          <p:cNvCxnSpPr>
            <a:cxnSpLocks noChangeShapeType="1"/>
            <a:stCxn id="7173" idx="2"/>
            <a:endCxn id="7174" idx="0"/>
          </p:cNvCxnSpPr>
          <p:nvPr/>
        </p:nvCxnSpPr>
        <p:spPr bwMode="auto">
          <a:xfrm>
            <a:off x="4648200" y="3229631"/>
            <a:ext cx="0" cy="501650"/>
          </a:xfrm>
          <a:prstGeom prst="line">
            <a:avLst/>
          </a:prstGeom>
          <a:noFill/>
          <a:ln w="9525" algn="ctr">
            <a:solidFill>
              <a:schemeClr val="tx1"/>
            </a:solidFill>
            <a:round/>
            <a:headEnd/>
            <a:tailEnd/>
          </a:ln>
        </p:spPr>
      </p:cxnSp>
      <p:cxnSp>
        <p:nvCxnSpPr>
          <p:cNvPr id="7181" name="Elbow Connector 19"/>
          <p:cNvCxnSpPr>
            <a:cxnSpLocks noChangeShapeType="1"/>
            <a:stCxn id="7174" idx="2"/>
            <a:endCxn id="7175" idx="0"/>
          </p:cNvCxnSpPr>
          <p:nvPr/>
        </p:nvCxnSpPr>
        <p:spPr bwMode="auto">
          <a:xfrm rot="5400000">
            <a:off x="2712400" y="3374042"/>
            <a:ext cx="654637" cy="3216965"/>
          </a:xfrm>
          <a:prstGeom prst="bentConnector3">
            <a:avLst>
              <a:gd name="adj1" fmla="val 50000"/>
            </a:avLst>
          </a:prstGeom>
          <a:noFill/>
          <a:ln w="15875" algn="ctr">
            <a:solidFill>
              <a:schemeClr val="tx1"/>
            </a:solidFill>
            <a:round/>
            <a:headEnd/>
            <a:tailEnd/>
          </a:ln>
        </p:spPr>
      </p:cxnSp>
      <p:cxnSp>
        <p:nvCxnSpPr>
          <p:cNvPr id="7182" name="Elbow Connector 21"/>
          <p:cNvCxnSpPr>
            <a:cxnSpLocks noChangeShapeType="1"/>
            <a:stCxn id="7174" idx="2"/>
            <a:endCxn id="7176" idx="0"/>
          </p:cNvCxnSpPr>
          <p:nvPr/>
        </p:nvCxnSpPr>
        <p:spPr bwMode="auto">
          <a:xfrm rot="5400000">
            <a:off x="3764291" y="4425933"/>
            <a:ext cx="654637" cy="1113183"/>
          </a:xfrm>
          <a:prstGeom prst="bentConnector3">
            <a:avLst>
              <a:gd name="adj1" fmla="val 50000"/>
            </a:avLst>
          </a:prstGeom>
          <a:noFill/>
          <a:ln w="15875" algn="ctr">
            <a:solidFill>
              <a:schemeClr val="tx1"/>
            </a:solidFill>
            <a:round/>
            <a:headEnd/>
            <a:tailEnd/>
          </a:ln>
        </p:spPr>
      </p:cxnSp>
      <p:cxnSp>
        <p:nvCxnSpPr>
          <p:cNvPr id="7183" name="Elbow Connector 23"/>
          <p:cNvCxnSpPr>
            <a:cxnSpLocks noChangeShapeType="1"/>
            <a:stCxn id="7174" idx="2"/>
            <a:endCxn id="7177" idx="0"/>
          </p:cNvCxnSpPr>
          <p:nvPr/>
        </p:nvCxnSpPr>
        <p:spPr bwMode="auto">
          <a:xfrm rot="16200000" flipH="1">
            <a:off x="4810935" y="4492470"/>
            <a:ext cx="653050" cy="978521"/>
          </a:xfrm>
          <a:prstGeom prst="bentConnector3">
            <a:avLst>
              <a:gd name="adj1" fmla="val 50000"/>
            </a:avLst>
          </a:prstGeom>
          <a:noFill/>
          <a:ln w="15875" algn="ctr">
            <a:solidFill>
              <a:schemeClr val="tx1"/>
            </a:solidFill>
            <a:round/>
            <a:headEnd/>
            <a:tailEnd/>
          </a:ln>
        </p:spPr>
      </p:cxnSp>
      <p:cxnSp>
        <p:nvCxnSpPr>
          <p:cNvPr id="7184" name="Elbow Connector 25"/>
          <p:cNvCxnSpPr>
            <a:cxnSpLocks noChangeShapeType="1"/>
            <a:stCxn id="7174" idx="2"/>
            <a:endCxn id="7178" idx="0"/>
          </p:cNvCxnSpPr>
          <p:nvPr/>
        </p:nvCxnSpPr>
        <p:spPr bwMode="auto">
          <a:xfrm rot="16200000" flipH="1">
            <a:off x="5840809" y="3462597"/>
            <a:ext cx="653050" cy="3038268"/>
          </a:xfrm>
          <a:prstGeom prst="bentConnector3">
            <a:avLst>
              <a:gd name="adj1" fmla="val 50000"/>
            </a:avLst>
          </a:prstGeom>
          <a:noFill/>
          <a:ln w="15875" algn="ctr">
            <a:solidFill>
              <a:schemeClr val="tx1"/>
            </a:solidFill>
            <a:round/>
            <a:headEnd/>
            <a:tailEnd/>
          </a:ln>
        </p:spPr>
      </p:cxnSp>
    </p:spTree>
    <p:extLst>
      <p:ext uri="{BB962C8B-B14F-4D97-AF65-F5344CB8AC3E}">
        <p14:creationId xmlns:p14="http://schemas.microsoft.com/office/powerpoint/2010/main" val="2326659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Operations</a:t>
            </a:r>
          </a:p>
        </p:txBody>
      </p:sp>
      <p:sp>
        <p:nvSpPr>
          <p:cNvPr id="9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smtClean="0"/>
          </a:p>
          <a:p>
            <a:r>
              <a:rPr lang="en-US" altLang="en-US" sz="1000" smtClean="0"/>
              <a:t>U.S. Environmental Protection Agency</a:t>
            </a:r>
          </a:p>
        </p:txBody>
      </p:sp>
      <p:sp>
        <p:nvSpPr>
          <p:cNvPr id="9220" name="TextBox 4"/>
          <p:cNvSpPr txBox="1">
            <a:spLocks noChangeArrowheads="1"/>
          </p:cNvSpPr>
          <p:nvPr/>
        </p:nvSpPr>
        <p:spPr bwMode="auto">
          <a:xfrm>
            <a:off x="3664226" y="1324665"/>
            <a:ext cx="1828800" cy="369888"/>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Operations</a:t>
            </a:r>
          </a:p>
        </p:txBody>
      </p:sp>
      <p:sp>
        <p:nvSpPr>
          <p:cNvPr id="9221" name="TextBox 5"/>
          <p:cNvSpPr txBox="1">
            <a:spLocks noChangeArrowheads="1"/>
          </p:cNvSpPr>
          <p:nvPr/>
        </p:nvSpPr>
        <p:spPr bwMode="auto">
          <a:xfrm>
            <a:off x="1828800" y="2092809"/>
            <a:ext cx="1828800" cy="923925"/>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Water Quality Task Force</a:t>
            </a:r>
          </a:p>
          <a:p>
            <a:pPr algn="ctr"/>
            <a:r>
              <a:rPr lang="en-US" altLang="en-US" sz="1800" i="1">
                <a:solidFill>
                  <a:schemeClr val="bg1"/>
                </a:solidFill>
              </a:rPr>
              <a:t>EPA, ATSDR</a:t>
            </a:r>
          </a:p>
        </p:txBody>
      </p:sp>
      <p:sp>
        <p:nvSpPr>
          <p:cNvPr id="9222" name="TextBox 6"/>
          <p:cNvSpPr txBox="1">
            <a:spLocks noChangeArrowheads="1"/>
          </p:cNvSpPr>
          <p:nvPr/>
        </p:nvSpPr>
        <p:spPr bwMode="auto">
          <a:xfrm>
            <a:off x="1838739" y="3360013"/>
            <a:ext cx="1828800" cy="1200150"/>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Nutrition &amp; Education Task Force</a:t>
            </a:r>
          </a:p>
          <a:p>
            <a:pPr algn="ctr"/>
            <a:r>
              <a:rPr lang="en-US" altLang="en-US" sz="1800" i="1">
                <a:solidFill>
                  <a:schemeClr val="bg1"/>
                </a:solidFill>
              </a:rPr>
              <a:t>USDA</a:t>
            </a:r>
          </a:p>
        </p:txBody>
      </p:sp>
      <p:sp>
        <p:nvSpPr>
          <p:cNvPr id="9223" name="TextBox 7"/>
          <p:cNvSpPr txBox="1">
            <a:spLocks noChangeArrowheads="1"/>
          </p:cNvSpPr>
          <p:nvPr/>
        </p:nvSpPr>
        <p:spPr bwMode="auto">
          <a:xfrm>
            <a:off x="5453270" y="3370886"/>
            <a:ext cx="1828800" cy="1200150"/>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Health &amp; Medical </a:t>
            </a:r>
          </a:p>
          <a:p>
            <a:pPr algn="ctr"/>
            <a:r>
              <a:rPr lang="en-US" altLang="en-US" sz="1800" b="1">
                <a:solidFill>
                  <a:schemeClr val="bg1"/>
                </a:solidFill>
              </a:rPr>
              <a:t>Task Force</a:t>
            </a:r>
          </a:p>
          <a:p>
            <a:pPr algn="ctr"/>
            <a:r>
              <a:rPr lang="en-US" altLang="en-US" sz="1800" i="1">
                <a:solidFill>
                  <a:schemeClr val="bg1"/>
                </a:solidFill>
              </a:rPr>
              <a:t>HHS, CDC</a:t>
            </a:r>
          </a:p>
        </p:txBody>
      </p:sp>
      <p:sp>
        <p:nvSpPr>
          <p:cNvPr id="9" name="TextBox 8"/>
          <p:cNvSpPr txBox="1"/>
          <p:nvPr/>
        </p:nvSpPr>
        <p:spPr>
          <a:xfrm>
            <a:off x="5453270" y="1959114"/>
            <a:ext cx="1828800" cy="1200150"/>
          </a:xfrm>
          <a:prstGeom prst="rect">
            <a:avLst/>
          </a:prstGeom>
          <a:solidFill>
            <a:schemeClr val="tx1">
              <a:lumMod val="75000"/>
            </a:schemeClr>
          </a:solidFill>
        </p:spPr>
        <p:txBody>
          <a:bodyPr>
            <a:spAutoFit/>
          </a:bodyPr>
          <a:lstStyle/>
          <a:p>
            <a:pPr algn="ctr">
              <a:defRPr/>
            </a:pPr>
            <a:r>
              <a:rPr lang="en-US" sz="1800" b="1" dirty="0">
                <a:solidFill>
                  <a:schemeClr val="bg1"/>
                </a:solidFill>
              </a:rPr>
              <a:t>Human Services</a:t>
            </a:r>
          </a:p>
          <a:p>
            <a:pPr algn="ctr">
              <a:defRPr/>
            </a:pPr>
            <a:r>
              <a:rPr lang="en-US" sz="1800" b="1" dirty="0">
                <a:solidFill>
                  <a:schemeClr val="bg1"/>
                </a:solidFill>
              </a:rPr>
              <a:t>Task Force</a:t>
            </a:r>
          </a:p>
          <a:p>
            <a:pPr algn="ctr">
              <a:defRPr/>
            </a:pPr>
            <a:r>
              <a:rPr lang="en-US" sz="1800" i="1" dirty="0">
                <a:solidFill>
                  <a:schemeClr val="bg1"/>
                </a:solidFill>
              </a:rPr>
              <a:t>HHS</a:t>
            </a:r>
          </a:p>
        </p:txBody>
      </p:sp>
      <p:sp>
        <p:nvSpPr>
          <p:cNvPr id="9225" name="TextBox 9"/>
          <p:cNvSpPr txBox="1">
            <a:spLocks noChangeArrowheads="1"/>
          </p:cNvSpPr>
          <p:nvPr/>
        </p:nvSpPr>
        <p:spPr bwMode="auto">
          <a:xfrm>
            <a:off x="2574235" y="4899818"/>
            <a:ext cx="3962400" cy="922337"/>
          </a:xfrm>
          <a:prstGeom prst="rect">
            <a:avLst/>
          </a:prstGeom>
          <a:solidFill>
            <a:schemeClr val="tx1"/>
          </a:solidFill>
          <a:ln>
            <a:noFill/>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b="1">
                <a:solidFill>
                  <a:schemeClr val="bg1"/>
                </a:solidFill>
              </a:rPr>
              <a:t>Public &amp; External Affairs</a:t>
            </a:r>
          </a:p>
          <a:p>
            <a:pPr algn="ctr"/>
            <a:r>
              <a:rPr lang="en-US" altLang="en-US" sz="1800" b="1">
                <a:solidFill>
                  <a:schemeClr val="bg1"/>
                </a:solidFill>
              </a:rPr>
              <a:t>Task Force</a:t>
            </a:r>
          </a:p>
          <a:p>
            <a:pPr algn="ctr"/>
            <a:r>
              <a:rPr lang="en-US" altLang="en-US" sz="1800" i="1">
                <a:solidFill>
                  <a:schemeClr val="bg1"/>
                </a:solidFill>
              </a:rPr>
              <a:t>HHS, EPA, FDA, FEMA, CDC</a:t>
            </a:r>
          </a:p>
        </p:txBody>
      </p:sp>
      <p:cxnSp>
        <p:nvCxnSpPr>
          <p:cNvPr id="9226" name="Straight Connector 13"/>
          <p:cNvCxnSpPr>
            <a:cxnSpLocks noChangeShapeType="1"/>
            <a:stCxn id="9220" idx="2"/>
            <a:endCxn id="9225" idx="0"/>
          </p:cNvCxnSpPr>
          <p:nvPr/>
        </p:nvCxnSpPr>
        <p:spPr bwMode="auto">
          <a:xfrm flipH="1">
            <a:off x="4555435" y="1694553"/>
            <a:ext cx="23191" cy="3205265"/>
          </a:xfrm>
          <a:prstGeom prst="line">
            <a:avLst/>
          </a:prstGeom>
          <a:noFill/>
          <a:ln w="9525" algn="ctr">
            <a:solidFill>
              <a:schemeClr val="tx1"/>
            </a:solidFill>
            <a:round/>
            <a:headEnd/>
            <a:tailEnd/>
          </a:ln>
        </p:spPr>
      </p:cxnSp>
      <p:cxnSp>
        <p:nvCxnSpPr>
          <p:cNvPr id="9227" name="Straight Connector 15"/>
          <p:cNvCxnSpPr>
            <a:cxnSpLocks noChangeShapeType="1"/>
            <a:stCxn id="9221" idx="3"/>
            <a:endCxn id="9" idx="1"/>
          </p:cNvCxnSpPr>
          <p:nvPr/>
        </p:nvCxnSpPr>
        <p:spPr bwMode="auto">
          <a:xfrm>
            <a:off x="3657600" y="2554772"/>
            <a:ext cx="1795670" cy="4417"/>
          </a:xfrm>
          <a:prstGeom prst="line">
            <a:avLst/>
          </a:prstGeom>
          <a:noFill/>
          <a:ln w="9525" algn="ctr">
            <a:solidFill>
              <a:schemeClr val="tx1"/>
            </a:solidFill>
            <a:round/>
            <a:headEnd/>
            <a:tailEnd/>
          </a:ln>
        </p:spPr>
      </p:cxnSp>
      <p:cxnSp>
        <p:nvCxnSpPr>
          <p:cNvPr id="9228" name="Straight Connector 17"/>
          <p:cNvCxnSpPr>
            <a:cxnSpLocks noChangeShapeType="1"/>
            <a:stCxn id="9222" idx="3"/>
            <a:endCxn id="9223" idx="1"/>
          </p:cNvCxnSpPr>
          <p:nvPr/>
        </p:nvCxnSpPr>
        <p:spPr bwMode="auto">
          <a:xfrm>
            <a:off x="3667539" y="3960088"/>
            <a:ext cx="1785731" cy="10873"/>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987364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 Task Force</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16" y="1143000"/>
            <a:ext cx="7560567" cy="5429250"/>
          </a:xfrm>
          <a:prstGeom prst="rect">
            <a:avLst/>
          </a:prstGeom>
        </p:spPr>
      </p:pic>
    </p:spTree>
    <p:extLst>
      <p:ext uri="{BB962C8B-B14F-4D97-AF65-F5344CB8AC3E}">
        <p14:creationId xmlns:p14="http://schemas.microsoft.com/office/powerpoint/2010/main" val="259004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7112"/>
            <a:ext cx="9144000" cy="2221907"/>
          </a:xfrm>
          <a:prstGeom prst="rect">
            <a:avLst/>
          </a:prstGeom>
        </p:spPr>
      </p:pic>
      <p:sp>
        <p:nvSpPr>
          <p:cNvPr id="3" name="TextBox 2"/>
          <p:cNvSpPr txBox="1"/>
          <p:nvPr/>
        </p:nvSpPr>
        <p:spPr>
          <a:xfrm>
            <a:off x="990600" y="3505200"/>
            <a:ext cx="765827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Sentinel Sites</a:t>
            </a:r>
          </a:p>
          <a:p>
            <a:pPr marL="285750" indent="-285750">
              <a:buFont typeface="Arial" panose="020B0604020202020204" pitchFamily="34" charset="0"/>
              <a:buChar char="•"/>
            </a:pPr>
            <a:r>
              <a:rPr lang="en-US" dirty="0" smtClean="0"/>
              <a:t>School Sampling / Fixtures Replacement</a:t>
            </a:r>
          </a:p>
          <a:p>
            <a:pPr marL="285750" indent="-285750">
              <a:buFont typeface="Arial" panose="020B0604020202020204" pitchFamily="34" charset="0"/>
              <a:buChar char="•"/>
            </a:pPr>
            <a:r>
              <a:rPr lang="en-US" dirty="0" smtClean="0"/>
              <a:t>Sampling of Day Cares and Other Child Locations</a:t>
            </a:r>
          </a:p>
          <a:p>
            <a:pPr marL="285750" indent="-285750">
              <a:buFont typeface="Arial" panose="020B0604020202020204" pitchFamily="34" charset="0"/>
              <a:buChar char="•"/>
            </a:pPr>
            <a:r>
              <a:rPr lang="en-US" dirty="0" smtClean="0"/>
              <a:t>Sampling of Businesses / Food Establishments</a:t>
            </a:r>
          </a:p>
          <a:p>
            <a:pPr marL="285750" indent="-285750">
              <a:buFont typeface="Arial" panose="020B0604020202020204" pitchFamily="34" charset="0"/>
              <a:buChar char="•"/>
            </a:pPr>
            <a:r>
              <a:rPr lang="en-US" dirty="0" smtClean="0"/>
              <a:t>Oversight of Drinking Water Plant</a:t>
            </a:r>
          </a:p>
          <a:p>
            <a:pPr marL="285750" indent="-285750">
              <a:buFont typeface="Arial" panose="020B0604020202020204" pitchFamily="34" charset="0"/>
              <a:buChar char="•"/>
            </a:pPr>
            <a:r>
              <a:rPr lang="en-US" dirty="0" smtClean="0"/>
              <a:t>Oversight of Distribution System</a:t>
            </a:r>
          </a:p>
          <a:p>
            <a:endParaRPr lang="en-US" dirty="0"/>
          </a:p>
        </p:txBody>
      </p:sp>
      <p:sp>
        <p:nvSpPr>
          <p:cNvPr id="7" name="Title 1"/>
          <p:cNvSpPr>
            <a:spLocks noGrp="1"/>
          </p:cNvSpPr>
          <p:nvPr>
            <p:ph type="title"/>
          </p:nvPr>
        </p:nvSpPr>
        <p:spPr>
          <a:xfrm>
            <a:off x="457200" y="274638"/>
            <a:ext cx="8229600" cy="616293"/>
          </a:xfrm>
        </p:spPr>
        <p:txBody>
          <a:bodyPr/>
          <a:lstStyle/>
          <a:p>
            <a:r>
              <a:rPr lang="en-US" altLang="en-US" sz="4800" dirty="0" smtClean="0"/>
              <a:t>State Mission</a:t>
            </a:r>
          </a:p>
        </p:txBody>
      </p:sp>
    </p:spTree>
    <p:extLst>
      <p:ext uri="{BB962C8B-B14F-4D97-AF65-F5344CB8AC3E}">
        <p14:creationId xmlns:p14="http://schemas.microsoft.com/office/powerpoint/2010/main" val="3238044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457200" y="533400"/>
            <a:ext cx="38100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Commodity Mission</a:t>
            </a:r>
            <a:endParaRPr lang="en-US" sz="3200" dirty="0">
              <a:latin typeface="Calibri" charset="0"/>
              <a:ea typeface="ＭＳ Ｐゴシック" charset="0"/>
              <a:cs typeface="ＭＳ Ｐゴシック"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04800"/>
            <a:ext cx="4064000" cy="304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295400"/>
            <a:ext cx="4368800" cy="3276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352800"/>
            <a:ext cx="4876800" cy="3219450"/>
          </a:xfrm>
          <a:prstGeom prst="rect">
            <a:avLst/>
          </a:prstGeom>
        </p:spPr>
      </p:pic>
    </p:spTree>
    <p:extLst>
      <p:ext uri="{BB962C8B-B14F-4D97-AF65-F5344CB8AC3E}">
        <p14:creationId xmlns:p14="http://schemas.microsoft.com/office/powerpoint/2010/main" val="2756192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Recovery Plan</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smtClean="0"/>
          </a:p>
          <a:p>
            <a:r>
              <a:rPr lang="en-US" altLang="en-US" sz="1000" smtClean="0"/>
              <a:t>U.S. Environmental Protection Agency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20368"/>
            <a:ext cx="7772400" cy="4017264"/>
          </a:xfrm>
          <a:prstGeom prst="rect">
            <a:avLst/>
          </a:prstGeom>
        </p:spPr>
      </p:pic>
    </p:spTree>
    <p:extLst>
      <p:ext uri="{BB962C8B-B14F-4D97-AF65-F5344CB8AC3E}">
        <p14:creationId xmlns:p14="http://schemas.microsoft.com/office/powerpoint/2010/main" val="3510549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t>Q&amp;A</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000" smtClean="0"/>
          </a:p>
          <a:p>
            <a:r>
              <a:rPr lang="en-US" altLang="en-US" sz="1000" smtClean="0"/>
              <a:t>U.S. Environmental Protection Agency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099" y="1420368"/>
            <a:ext cx="7141802" cy="4017264"/>
          </a:xfrm>
          <a:prstGeom prst="rect">
            <a:avLst/>
          </a:prstGeom>
        </p:spPr>
      </p:pic>
    </p:spTree>
    <p:extLst>
      <p:ext uri="{BB962C8B-B14F-4D97-AF65-F5344CB8AC3E}">
        <p14:creationId xmlns:p14="http://schemas.microsoft.com/office/powerpoint/2010/main" val="273572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813" y="1003300"/>
            <a:ext cx="6470374" cy="4851400"/>
          </a:xfrm>
          <a:prstGeom prst="rect">
            <a:avLst/>
          </a:prstGeom>
        </p:spPr>
      </p:pic>
    </p:spTree>
    <p:extLst>
      <p:ext uri="{BB962C8B-B14F-4D97-AF65-F5344CB8AC3E}">
        <p14:creationId xmlns:p14="http://schemas.microsoft.com/office/powerpoint/2010/main" val="1909816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sp>
        <p:nvSpPr>
          <p:cNvPr id="16" name="Title 3"/>
          <p:cNvSpPr txBox="1">
            <a:spLocks/>
          </p:cNvSpPr>
          <p:nvPr/>
        </p:nvSpPr>
        <p:spPr bwMode="auto">
          <a:xfrm>
            <a:off x="457200" y="838200"/>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Residual Chlorine Monitoring</a:t>
            </a:r>
            <a:endParaRPr lang="en-US" sz="3200" dirty="0">
              <a:latin typeface="Calibri" charset="0"/>
              <a:ea typeface="ＭＳ Ｐゴシック" charset="0"/>
              <a:cs typeface="ＭＳ Ｐゴシック" charset="0"/>
            </a:endParaRPr>
          </a:p>
        </p:txBody>
      </p:sp>
      <p:sp>
        <p:nvSpPr>
          <p:cNvPr id="17" name="Text Placeholder 5"/>
          <p:cNvSpPr txBox="1">
            <a:spLocks/>
          </p:cNvSpPr>
          <p:nvPr/>
        </p:nvSpPr>
        <p:spPr bwMode="auto">
          <a:xfrm>
            <a:off x="457200" y="1557337"/>
            <a:ext cx="35814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r>
              <a:rPr lang="en-US" sz="2800" dirty="0" smtClean="0">
                <a:latin typeface="Calibri" charset="0"/>
                <a:ea typeface="ＭＳ Ｐゴシック" charset="0"/>
                <a:cs typeface="ＭＳ Ｐゴシック" charset="0"/>
              </a:rPr>
              <a:t>Mobilized on 1/23/16</a:t>
            </a:r>
            <a:endParaRPr lang="en-US" sz="2800" dirty="0">
              <a:latin typeface="Calibri" charset="0"/>
              <a:ea typeface="ＭＳ Ｐゴシック" charset="0"/>
              <a:cs typeface="ＭＳ Ｐゴシック" charset="0"/>
            </a:endParaRPr>
          </a:p>
          <a:p>
            <a:pPr marL="457200" indent="-457200">
              <a:buFont typeface="Arial" panose="020B0604020202020204" pitchFamily="34" charset="0"/>
              <a:buChar char="•"/>
            </a:pPr>
            <a:r>
              <a:rPr lang="en-US" sz="2800" dirty="0">
                <a:latin typeface="Calibri" charset="0"/>
                <a:ea typeface="ＭＳ Ｐゴシック" charset="0"/>
                <a:cs typeface="ＭＳ Ｐゴシック" charset="0"/>
              </a:rPr>
              <a:t>Kills Bacteria </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Legionnaires spike</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Low Residual Chlorine concern</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Targeted Businesses</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0.5 mg/L optimum</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4.0 mg/L MCL</a:t>
            </a:r>
          </a:p>
          <a:p>
            <a:pPr marL="457200" indent="-457200">
              <a:buFont typeface="Arial" panose="020B0604020202020204" pitchFamily="34" charset="0"/>
              <a:buChar char="•"/>
            </a:pPr>
            <a:endParaRPr lang="en-US" sz="2800" dirty="0" smtClean="0">
              <a:latin typeface="Calibri" charset="0"/>
              <a:ea typeface="ＭＳ Ｐゴシック" charset="0"/>
              <a:cs typeface="ＭＳ Ｐゴシック"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008" y="132701"/>
            <a:ext cx="4888992" cy="6284976"/>
          </a:xfrm>
          <a:prstGeom prst="rect">
            <a:avLst/>
          </a:prstGeom>
        </p:spPr>
      </p:pic>
    </p:spTree>
    <p:extLst>
      <p:ext uri="{BB962C8B-B14F-4D97-AF65-F5344CB8AC3E}">
        <p14:creationId xmlns:p14="http://schemas.microsoft.com/office/powerpoint/2010/main" val="512836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6670"/>
            <a:ext cx="5486400" cy="566738"/>
          </a:xfrm>
        </p:spPr>
        <p:txBody>
          <a:bodyPr/>
          <a:lstStyle/>
          <a:p>
            <a:r>
              <a:rPr lang="en-US" sz="3600" dirty="0" smtClean="0"/>
              <a:t>HACH Kit</a:t>
            </a:r>
            <a:endParaRPr lang="en-US"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566670"/>
            <a:ext cx="4114800" cy="5486400"/>
          </a:xfrm>
          <a:prstGeom prst="rect">
            <a:avLst/>
          </a:prstGeom>
        </p:spPr>
      </p:pic>
    </p:spTree>
    <p:extLst>
      <p:ext uri="{BB962C8B-B14F-4D97-AF65-F5344CB8AC3E}">
        <p14:creationId xmlns:p14="http://schemas.microsoft.com/office/powerpoint/2010/main" val="927490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19200" y="5257800"/>
            <a:ext cx="1447800" cy="1447800"/>
            <a:chOff x="1219200" y="5257800"/>
            <a:chExt cx="1447800" cy="1447800"/>
          </a:xfrm>
        </p:grpSpPr>
        <p:sp>
          <p:nvSpPr>
            <p:cNvPr id="11" name="Oval 10"/>
            <p:cNvSpPr/>
            <p:nvPr/>
          </p:nvSpPr>
          <p:spPr>
            <a:xfrm>
              <a:off x="1219200" y="5257800"/>
              <a:ext cx="1447800" cy="1447800"/>
            </a:xfrm>
            <a:prstGeom prst="ellipse">
              <a:avLst/>
            </a:prstGeom>
            <a:solidFill>
              <a:schemeClr val="tx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pa-emergencyresponse_logo.ep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5257800"/>
              <a:ext cx="1447800" cy="1447800"/>
            </a:xfrm>
            <a:prstGeom prst="rect">
              <a:avLst/>
            </a:prstGeom>
          </p:spPr>
        </p:pic>
      </p:gr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sp>
        <p:nvSpPr>
          <p:cNvPr id="16" name="Title 3"/>
          <p:cNvSpPr txBox="1">
            <a:spLocks/>
          </p:cNvSpPr>
          <p:nvPr/>
        </p:nvSpPr>
        <p:spPr bwMode="auto">
          <a:xfrm>
            <a:off x="457200" y="838200"/>
            <a:ext cx="32004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Residual Chlorine Monitoring</a:t>
            </a:r>
            <a:endParaRPr lang="en-US" sz="3200" dirty="0">
              <a:latin typeface="Calibri" charset="0"/>
              <a:ea typeface="ＭＳ Ｐゴシック" charset="0"/>
              <a:cs typeface="ＭＳ Ｐゴシック" charset="0"/>
            </a:endParaRPr>
          </a:p>
        </p:txBody>
      </p:sp>
      <p:sp>
        <p:nvSpPr>
          <p:cNvPr id="17" name="Text Placeholder 5"/>
          <p:cNvSpPr txBox="1">
            <a:spLocks/>
          </p:cNvSpPr>
          <p:nvPr/>
        </p:nvSpPr>
        <p:spPr bwMode="auto">
          <a:xfrm>
            <a:off x="457200" y="1524001"/>
            <a:ext cx="35814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endParaRPr lang="en-US" sz="2800" dirty="0" smtClean="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2800" dirty="0" smtClean="0">
              <a:latin typeface="Calibri" charset="0"/>
              <a:ea typeface="ＭＳ Ｐゴシック" charset="0"/>
              <a:cs typeface="ＭＳ Ｐゴシック"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3328"/>
            <a:ext cx="4892193" cy="6074349"/>
          </a:xfrm>
          <a:prstGeom prst="rect">
            <a:avLst/>
          </a:prstGeom>
        </p:spPr>
      </p:pic>
    </p:spTree>
    <p:extLst>
      <p:ext uri="{BB962C8B-B14F-4D97-AF65-F5344CB8AC3E}">
        <p14:creationId xmlns:p14="http://schemas.microsoft.com/office/powerpoint/2010/main" val="164600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457200" y="376237"/>
            <a:ext cx="3657600"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Water Team Arrives</a:t>
            </a:r>
            <a:endParaRPr lang="en-US" sz="3200" dirty="0">
              <a:latin typeface="Calibri" charset="0"/>
              <a:ea typeface="ＭＳ Ｐゴシック" charset="0"/>
              <a:cs typeface="ＭＳ Ｐゴシック" charset="0"/>
            </a:endParaRPr>
          </a:p>
        </p:txBody>
      </p:sp>
      <p:sp>
        <p:nvSpPr>
          <p:cNvPr id="8" name="Text Placeholder 5"/>
          <p:cNvSpPr txBox="1">
            <a:spLocks/>
          </p:cNvSpPr>
          <p:nvPr/>
        </p:nvSpPr>
        <p:spPr bwMode="auto">
          <a:xfrm>
            <a:off x="609600" y="1353643"/>
            <a:ext cx="28956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r>
              <a:rPr lang="en-US" sz="2800" dirty="0" smtClean="0">
                <a:latin typeface="Calibri" charset="0"/>
                <a:ea typeface="ＭＳ Ｐゴシック" charset="0"/>
                <a:cs typeface="ＭＳ Ｐゴシック" charset="0"/>
              </a:rPr>
              <a:t>1/26/16</a:t>
            </a:r>
            <a:endParaRPr lang="en-US" sz="2800" dirty="0">
              <a:latin typeface="Calibri" charset="0"/>
              <a:ea typeface="ＭＳ Ｐゴシック" charset="0"/>
              <a:cs typeface="ＭＳ Ｐゴシック" charset="0"/>
            </a:endParaRP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Begins sequential sampling</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Continues chlorine monitoring</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Plumbing Inspections</a:t>
            </a:r>
          </a:p>
          <a:p>
            <a:pPr marL="342900" indent="-342900">
              <a:buFont typeface="Arial" panose="020B0604020202020204" pitchFamily="34" charset="0"/>
              <a:buChar char="•"/>
            </a:pPr>
            <a:r>
              <a:rPr lang="en-US" sz="2400" dirty="0" smtClean="0">
                <a:latin typeface="Calibri" charset="0"/>
                <a:ea typeface="ＭＳ Ｐゴシック" charset="0"/>
                <a:cs typeface="ＭＳ Ｐゴシック" charset="0"/>
              </a:rPr>
              <a:t>Filter efficacy </a:t>
            </a:r>
          </a:p>
          <a:p>
            <a:pPr marL="342900" indent="-342900">
              <a:buFont typeface="Arial" panose="020B0604020202020204" pitchFamily="34" charset="0"/>
              <a:buChar char="•"/>
            </a:pPr>
            <a:endParaRPr lang="en-US" sz="2400" dirty="0">
              <a:latin typeface="Calibri" charset="0"/>
              <a:ea typeface="ＭＳ Ｐゴシック" charset="0"/>
              <a:cs typeface="ＭＳ Ｐゴシック" charset="0"/>
            </a:endParaRPr>
          </a:p>
        </p:txBody>
      </p:sp>
      <p:grpSp>
        <p:nvGrpSpPr>
          <p:cNvPr id="3" name="Group 2"/>
          <p:cNvGrpSpPr/>
          <p:nvPr/>
        </p:nvGrpSpPr>
        <p:grpSpPr>
          <a:xfrm>
            <a:off x="1219200" y="5257800"/>
            <a:ext cx="1447800" cy="1447800"/>
            <a:chOff x="1219200" y="5257800"/>
            <a:chExt cx="1447800" cy="1447800"/>
          </a:xfrm>
        </p:grpSpPr>
        <p:sp>
          <p:nvSpPr>
            <p:cNvPr id="11" name="Oval 10"/>
            <p:cNvSpPr/>
            <p:nvPr/>
          </p:nvSpPr>
          <p:spPr>
            <a:xfrm>
              <a:off x="1219200" y="5257800"/>
              <a:ext cx="1447800" cy="1447800"/>
            </a:xfrm>
            <a:prstGeom prst="ellipse">
              <a:avLst/>
            </a:prstGeom>
            <a:solidFill>
              <a:schemeClr val="tx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pa-emergencyresponse_logo.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5257800"/>
              <a:ext cx="1447800" cy="1447800"/>
            </a:xfrm>
            <a:prstGeom prst="rect">
              <a:avLst/>
            </a:prstGeom>
          </p:spPr>
        </p:pic>
      </p:gr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8927" y="186154"/>
            <a:ext cx="4486656" cy="6400800"/>
          </a:xfrm>
          <a:prstGeom prst="rect">
            <a:avLst/>
          </a:prstGeom>
        </p:spPr>
      </p:pic>
    </p:spTree>
    <p:extLst>
      <p:ext uri="{BB962C8B-B14F-4D97-AF65-F5344CB8AC3E}">
        <p14:creationId xmlns:p14="http://schemas.microsoft.com/office/powerpoint/2010/main" val="2540215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bwMode="auto">
          <a:xfrm>
            <a:off x="365596" y="638557"/>
            <a:ext cx="3673004" cy="533400"/>
          </a:xfrm>
          <a:prstGeom prst="rect">
            <a:avLst/>
          </a:prstGeom>
          <a:noFill/>
          <a:ln w="9525">
            <a:noFill/>
            <a:miter lim="800000"/>
            <a:headEnd/>
            <a:tailEnd/>
          </a:ln>
          <a:effectLst>
            <a:outerShdw blurRad="63500" dist="46662" dir="3284183" algn="ctr" rotWithShape="0">
              <a:srgbClr val="000000">
                <a:alpha val="74998"/>
              </a:srgbClr>
            </a:outerShdw>
          </a:effec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i="1">
                <a:solidFill>
                  <a:schemeClr val="tx2"/>
                </a:solidFill>
                <a:latin typeface="+mj-lt"/>
                <a:ea typeface="+mj-ea"/>
                <a:cs typeface="+mj-cs"/>
              </a:defRPr>
            </a:lvl1pPr>
            <a:lvl2pPr algn="ctr" rtl="0" eaLnBrk="1" fontAlgn="base" hangingPunct="1">
              <a:spcBef>
                <a:spcPct val="0"/>
              </a:spcBef>
              <a:spcAft>
                <a:spcPct val="0"/>
              </a:spcAft>
              <a:defRPr sz="4000" b="1" i="1">
                <a:solidFill>
                  <a:schemeClr val="tx2"/>
                </a:solidFill>
                <a:latin typeface="Arial" charset="0"/>
              </a:defRPr>
            </a:lvl2pPr>
            <a:lvl3pPr algn="ctr" rtl="0" eaLnBrk="1" fontAlgn="base" hangingPunct="1">
              <a:spcBef>
                <a:spcPct val="0"/>
              </a:spcBef>
              <a:spcAft>
                <a:spcPct val="0"/>
              </a:spcAft>
              <a:defRPr sz="4000" b="1" i="1">
                <a:solidFill>
                  <a:schemeClr val="tx2"/>
                </a:solidFill>
                <a:latin typeface="Arial" charset="0"/>
              </a:defRPr>
            </a:lvl3pPr>
            <a:lvl4pPr algn="ctr" rtl="0" eaLnBrk="1" fontAlgn="base" hangingPunct="1">
              <a:spcBef>
                <a:spcPct val="0"/>
              </a:spcBef>
              <a:spcAft>
                <a:spcPct val="0"/>
              </a:spcAft>
              <a:defRPr sz="4000" b="1" i="1">
                <a:solidFill>
                  <a:schemeClr val="tx2"/>
                </a:solidFill>
                <a:latin typeface="Arial" charset="0"/>
              </a:defRPr>
            </a:lvl4pPr>
            <a:lvl5pPr algn="ctr" rtl="0" eaLnBrk="1" fontAlgn="base" hangingPunct="1">
              <a:spcBef>
                <a:spcPct val="0"/>
              </a:spcBef>
              <a:spcAft>
                <a:spcPct val="0"/>
              </a:spcAft>
              <a:defRPr sz="4000" b="1" i="1">
                <a:solidFill>
                  <a:schemeClr val="tx2"/>
                </a:solidFill>
                <a:latin typeface="Arial" charset="0"/>
              </a:defRPr>
            </a:lvl5pPr>
            <a:lvl6pPr marL="457200" algn="ctr" rtl="0" eaLnBrk="1" fontAlgn="base" hangingPunct="1">
              <a:spcBef>
                <a:spcPct val="0"/>
              </a:spcBef>
              <a:spcAft>
                <a:spcPct val="0"/>
              </a:spcAft>
              <a:defRPr sz="4000" b="1" i="1">
                <a:solidFill>
                  <a:schemeClr val="tx2"/>
                </a:solidFill>
                <a:latin typeface="Arial" charset="0"/>
              </a:defRPr>
            </a:lvl6pPr>
            <a:lvl7pPr marL="914400" algn="ctr" rtl="0" eaLnBrk="1" fontAlgn="base" hangingPunct="1">
              <a:spcBef>
                <a:spcPct val="0"/>
              </a:spcBef>
              <a:spcAft>
                <a:spcPct val="0"/>
              </a:spcAft>
              <a:defRPr sz="4000" b="1" i="1">
                <a:solidFill>
                  <a:schemeClr val="tx2"/>
                </a:solidFill>
                <a:latin typeface="Arial" charset="0"/>
              </a:defRPr>
            </a:lvl7pPr>
            <a:lvl8pPr marL="1371600" algn="ctr" rtl="0" eaLnBrk="1" fontAlgn="base" hangingPunct="1">
              <a:spcBef>
                <a:spcPct val="0"/>
              </a:spcBef>
              <a:spcAft>
                <a:spcPct val="0"/>
              </a:spcAft>
              <a:defRPr sz="4000" b="1" i="1">
                <a:solidFill>
                  <a:schemeClr val="tx2"/>
                </a:solidFill>
                <a:latin typeface="Arial" charset="0"/>
              </a:defRPr>
            </a:lvl8pPr>
            <a:lvl9pPr marL="1828800" algn="ctr" rtl="0" eaLnBrk="1" fontAlgn="base" hangingPunct="1">
              <a:spcBef>
                <a:spcPct val="0"/>
              </a:spcBef>
              <a:spcAft>
                <a:spcPct val="0"/>
              </a:spcAft>
              <a:defRPr sz="4000" b="1" i="1">
                <a:solidFill>
                  <a:schemeClr val="tx2"/>
                </a:solidFill>
                <a:latin typeface="Arial" charset="0"/>
              </a:defRPr>
            </a:lvl9pPr>
          </a:lstStyle>
          <a:p>
            <a:r>
              <a:rPr lang="en-US" sz="3200" dirty="0" smtClean="0">
                <a:latin typeface="Calibri" charset="0"/>
                <a:ea typeface="ＭＳ Ｐゴシック" charset="0"/>
                <a:cs typeface="ＭＳ Ｐゴシック" charset="0"/>
              </a:rPr>
              <a:t>Sequential Sampling</a:t>
            </a:r>
            <a:endParaRPr lang="en-US" sz="3200" dirty="0">
              <a:latin typeface="Calibri" charset="0"/>
              <a:ea typeface="ＭＳ Ｐゴシック" charset="0"/>
              <a:cs typeface="ＭＳ Ｐゴシック" charset="0"/>
            </a:endParaRPr>
          </a:p>
        </p:txBody>
      </p:sp>
      <p:sp>
        <p:nvSpPr>
          <p:cNvPr id="8" name="Text Placeholder 5"/>
          <p:cNvSpPr txBox="1">
            <a:spLocks/>
          </p:cNvSpPr>
          <p:nvPr/>
        </p:nvSpPr>
        <p:spPr bwMode="auto">
          <a:xfrm>
            <a:off x="609600" y="1557337"/>
            <a:ext cx="3124200" cy="42338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None/>
              <a:defRPr sz="1400">
                <a:solidFill>
                  <a:schemeClr val="tx1"/>
                </a:solidFill>
                <a:latin typeface="+mn-lt"/>
                <a:ea typeface="+mn-ea"/>
                <a:cs typeface="+mn-cs"/>
              </a:defRPr>
            </a:lvl1pPr>
            <a:lvl2pPr marL="457200" indent="0" algn="l" rtl="0" eaLnBrk="1" fontAlgn="base" hangingPunct="1">
              <a:spcBef>
                <a:spcPct val="20000"/>
              </a:spcBef>
              <a:spcAft>
                <a:spcPct val="0"/>
              </a:spcAft>
              <a:buNone/>
              <a:defRPr sz="1200">
                <a:solidFill>
                  <a:schemeClr val="tx1"/>
                </a:solidFill>
                <a:latin typeface="+mn-lt"/>
                <a:ea typeface="ＭＳ Ｐゴシック" charset="-128"/>
              </a:defRPr>
            </a:lvl2pPr>
            <a:lvl3pPr marL="914400" indent="0" algn="l" rtl="0" eaLnBrk="1" fontAlgn="base" hangingPunct="1">
              <a:spcBef>
                <a:spcPct val="20000"/>
              </a:spcBef>
              <a:spcAft>
                <a:spcPct val="0"/>
              </a:spcAft>
              <a:buNone/>
              <a:defRPr sz="1000">
                <a:solidFill>
                  <a:schemeClr val="tx1"/>
                </a:solidFill>
                <a:latin typeface="+mn-lt"/>
                <a:ea typeface="ＭＳ Ｐゴシック" charset="-128"/>
              </a:defRPr>
            </a:lvl3pPr>
            <a:lvl4pPr marL="1371600" indent="0" algn="l" rtl="0" eaLnBrk="1" fontAlgn="base" hangingPunct="1">
              <a:spcBef>
                <a:spcPct val="20000"/>
              </a:spcBef>
              <a:spcAft>
                <a:spcPct val="0"/>
              </a:spcAft>
              <a:buNone/>
              <a:defRPr sz="900">
                <a:solidFill>
                  <a:schemeClr val="tx1"/>
                </a:solidFill>
                <a:latin typeface="+mn-lt"/>
                <a:ea typeface="ＭＳ Ｐゴシック" charset="-128"/>
              </a:defRPr>
            </a:lvl4pPr>
            <a:lvl5pPr marL="1828800" indent="0" algn="l" rtl="0" eaLnBrk="1" fontAlgn="base" hangingPunct="1">
              <a:spcBef>
                <a:spcPct val="20000"/>
              </a:spcBef>
              <a:spcAft>
                <a:spcPct val="0"/>
              </a:spcAft>
              <a:buNone/>
              <a:defRPr sz="900">
                <a:solidFill>
                  <a:schemeClr val="tx1"/>
                </a:solidFill>
                <a:latin typeface="+mn-lt"/>
                <a:ea typeface="ＭＳ Ｐゴシック" charset="-128"/>
              </a:defRPr>
            </a:lvl5pPr>
            <a:lvl6pPr marL="2286000" indent="0" algn="l" rtl="0" eaLnBrk="1" fontAlgn="base" hangingPunct="1">
              <a:spcBef>
                <a:spcPct val="20000"/>
              </a:spcBef>
              <a:spcAft>
                <a:spcPct val="0"/>
              </a:spcAft>
              <a:buNone/>
              <a:defRPr sz="900">
                <a:solidFill>
                  <a:schemeClr val="tx1"/>
                </a:solidFill>
                <a:latin typeface="+mn-lt"/>
                <a:ea typeface="ＭＳ Ｐゴシック" charset="-128"/>
              </a:defRPr>
            </a:lvl6pPr>
            <a:lvl7pPr marL="2743200" indent="0" algn="l" rtl="0" eaLnBrk="1" fontAlgn="base" hangingPunct="1">
              <a:spcBef>
                <a:spcPct val="20000"/>
              </a:spcBef>
              <a:spcAft>
                <a:spcPct val="0"/>
              </a:spcAft>
              <a:buNone/>
              <a:defRPr sz="900">
                <a:solidFill>
                  <a:schemeClr val="tx1"/>
                </a:solidFill>
                <a:latin typeface="+mn-lt"/>
                <a:ea typeface="ＭＳ Ｐゴシック" charset="-128"/>
              </a:defRPr>
            </a:lvl7pPr>
            <a:lvl8pPr marL="3200400" indent="0" algn="l" rtl="0" eaLnBrk="1" fontAlgn="base" hangingPunct="1">
              <a:spcBef>
                <a:spcPct val="20000"/>
              </a:spcBef>
              <a:spcAft>
                <a:spcPct val="0"/>
              </a:spcAft>
              <a:buNone/>
              <a:defRPr sz="900">
                <a:solidFill>
                  <a:schemeClr val="tx1"/>
                </a:solidFill>
                <a:latin typeface="+mn-lt"/>
                <a:ea typeface="ＭＳ Ｐゴシック" charset="-128"/>
              </a:defRPr>
            </a:lvl8pPr>
            <a:lvl9pPr marL="3657600" indent="0" algn="l" rtl="0" eaLnBrk="1" fontAlgn="base" hangingPunct="1">
              <a:spcBef>
                <a:spcPct val="20000"/>
              </a:spcBef>
              <a:spcAft>
                <a:spcPct val="0"/>
              </a:spcAft>
              <a:buNone/>
              <a:defRPr sz="900">
                <a:solidFill>
                  <a:schemeClr val="tx1"/>
                </a:solidFill>
                <a:latin typeface="+mn-lt"/>
                <a:ea typeface="ＭＳ Ｐゴシック" charset="-128"/>
              </a:defRPr>
            </a:lvl9pPr>
          </a:lstStyle>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Water stagnant for 6 hours</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Tens of bottles collected sequentially</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Paints a picture from tap to main</a:t>
            </a:r>
          </a:p>
          <a:p>
            <a:pPr marL="457200" indent="-457200">
              <a:buFont typeface="Arial" panose="020B0604020202020204" pitchFamily="34" charset="0"/>
              <a:buChar char="•"/>
            </a:pPr>
            <a:r>
              <a:rPr lang="en-US" sz="2800" dirty="0" smtClean="0">
                <a:latin typeface="Calibri" charset="0"/>
                <a:ea typeface="ＭＳ Ｐゴシック" charset="0"/>
                <a:cs typeface="ＭＳ Ｐゴシック" charset="0"/>
              </a:rPr>
              <a:t>VT, DEQ Data</a:t>
            </a:r>
          </a:p>
          <a:p>
            <a:endParaRPr lang="en-US" sz="2800" dirty="0" smtClean="0">
              <a:latin typeface="Calibri" charset="0"/>
              <a:ea typeface="ＭＳ Ｐゴシック" charset="0"/>
              <a:cs typeface="ＭＳ Ｐゴシック" charset="0"/>
            </a:endParaRPr>
          </a:p>
          <a:p>
            <a:pPr marL="457200" indent="-457200">
              <a:buFont typeface="Arial" panose="020B0604020202020204" pitchFamily="34" charset="0"/>
              <a:buChar char="•"/>
            </a:pPr>
            <a:endParaRPr lang="en-US" sz="2800" dirty="0">
              <a:latin typeface="Calibri" charset="0"/>
              <a:ea typeface="ＭＳ Ｐゴシック" charset="0"/>
              <a:cs typeface="ＭＳ Ｐゴシック" charset="0"/>
            </a:endParaRPr>
          </a:p>
          <a:p>
            <a:endParaRPr lang="en-US" sz="2800" dirty="0">
              <a:latin typeface="Calibri" charset="0"/>
              <a:ea typeface="ＭＳ Ｐゴシック" charset="0"/>
              <a:cs typeface="ＭＳ Ｐゴシック" charset="0"/>
            </a:endParaRPr>
          </a:p>
        </p:txBody>
      </p:sp>
      <p:sp>
        <p:nvSpPr>
          <p:cNvPr id="12" name="TextBox 11"/>
          <p:cNvSpPr txBox="1"/>
          <p:nvPr/>
        </p:nvSpPr>
        <p:spPr>
          <a:xfrm>
            <a:off x="365595" y="6248400"/>
            <a:ext cx="1006005" cy="338554"/>
          </a:xfrm>
          <a:prstGeom prst="rect">
            <a:avLst/>
          </a:prstGeom>
          <a:noFill/>
        </p:spPr>
        <p:txBody>
          <a:bodyPr wrap="none" rtlCol="0">
            <a:spAutoFit/>
          </a:bodyPr>
          <a:lstStyle/>
          <a:p>
            <a:r>
              <a:rPr lang="en-US" sz="1600" dirty="0" smtClean="0"/>
              <a:t>Region 5</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638557"/>
            <a:ext cx="4523232" cy="5821680"/>
          </a:xfrm>
          <a:prstGeom prst="rect">
            <a:avLst/>
          </a:prstGeom>
        </p:spPr>
      </p:pic>
    </p:spTree>
    <p:extLst>
      <p:ext uri="{BB962C8B-B14F-4D97-AF65-F5344CB8AC3E}">
        <p14:creationId xmlns:p14="http://schemas.microsoft.com/office/powerpoint/2010/main" val="1084487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4" y="0"/>
            <a:ext cx="9127435" cy="6858766"/>
          </a:xfrm>
          <a:prstGeom prst="rect">
            <a:avLst/>
          </a:prstGeom>
        </p:spPr>
      </p:pic>
    </p:spTree>
    <p:extLst>
      <p:ext uri="{BB962C8B-B14F-4D97-AF65-F5344CB8AC3E}">
        <p14:creationId xmlns:p14="http://schemas.microsoft.com/office/powerpoint/2010/main" val="223995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SC">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s01_1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ms01_1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ms01_1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LongProperties xmlns="http://schemas.microsoft.com/office/2006/metadata/longProperties"/>
</file>

<file path=customXml/itemProps1.xml><?xml version="1.0" encoding="utf-8"?>
<ds:datastoreItem xmlns:ds="http://schemas.openxmlformats.org/officeDocument/2006/customXml" ds:itemID="{62CFACA2-A8E3-4826-AF66-FF1CA38555AC}">
  <ds:schemaRefs>
    <ds:schemaRef ds:uri="ESRI.ArcGIS.Mapping.OfficeIntegration.PowerPointInfo"/>
  </ds:schemaRefs>
</ds:datastoreItem>
</file>

<file path=customXml/itemProps10.xml><?xml version="1.0" encoding="utf-8"?>
<ds:datastoreItem xmlns:ds="http://schemas.openxmlformats.org/officeDocument/2006/customXml" ds:itemID="{8F9D991E-C474-4F87-A1ED-8DA82CEEEA0B}">
  <ds:schemaRefs>
    <ds:schemaRef ds:uri="ESRI.ArcGIS.Mapping.OfficeIntegration.PowerPointInfo"/>
  </ds:schemaRefs>
</ds:datastoreItem>
</file>

<file path=customXml/itemProps11.xml><?xml version="1.0" encoding="utf-8"?>
<ds:datastoreItem xmlns:ds="http://schemas.openxmlformats.org/officeDocument/2006/customXml" ds:itemID="{9E165A11-5FE0-42BB-8C1A-258EBCD2AE73}">
  <ds:schemaRefs>
    <ds:schemaRef ds:uri="ESRI.ArcGIS.Mapping.OfficeIntegration.PowerPointInfo"/>
  </ds:schemaRefs>
</ds:datastoreItem>
</file>

<file path=customXml/itemProps12.xml><?xml version="1.0" encoding="utf-8"?>
<ds:datastoreItem xmlns:ds="http://schemas.openxmlformats.org/officeDocument/2006/customXml" ds:itemID="{B43A93E4-1ACD-495D-B74C-B1710BA463A6}">
  <ds:schemaRefs>
    <ds:schemaRef ds:uri="ESRI.ArcGIS.Mapping.OfficeIntegration.PowerPointInfo"/>
  </ds:schemaRefs>
</ds:datastoreItem>
</file>

<file path=customXml/itemProps13.xml><?xml version="1.0" encoding="utf-8"?>
<ds:datastoreItem xmlns:ds="http://schemas.openxmlformats.org/officeDocument/2006/customXml" ds:itemID="{01A9DF67-E753-4774-9E29-20F700351314}">
  <ds:schemaRefs>
    <ds:schemaRef ds:uri="ESRI.ArcGIS.Mapping.OfficeIntegration.PowerPointInfo"/>
  </ds:schemaRefs>
</ds:datastoreItem>
</file>

<file path=customXml/itemProps14.xml><?xml version="1.0" encoding="utf-8"?>
<ds:datastoreItem xmlns:ds="http://schemas.openxmlformats.org/officeDocument/2006/customXml" ds:itemID="{D82D0B02-F28D-429A-BE64-26446EBA70A7}">
  <ds:schemaRefs>
    <ds:schemaRef ds:uri="ESRI.ArcGIS.Mapping.OfficeIntegration.PowerPointInfo"/>
  </ds:schemaRefs>
</ds:datastoreItem>
</file>

<file path=customXml/itemProps15.xml><?xml version="1.0" encoding="utf-8"?>
<ds:datastoreItem xmlns:ds="http://schemas.openxmlformats.org/officeDocument/2006/customXml" ds:itemID="{1F9659F9-E730-4C6D-83C1-33A4C7EEC30D}">
  <ds:schemaRefs>
    <ds:schemaRef ds:uri="ESRI.ArcGIS.Mapping.OfficeIntegration.PowerPointInfo"/>
  </ds:schemaRefs>
</ds:datastoreItem>
</file>

<file path=customXml/itemProps16.xml><?xml version="1.0" encoding="utf-8"?>
<ds:datastoreItem xmlns:ds="http://schemas.openxmlformats.org/officeDocument/2006/customXml" ds:itemID="{1D5E0EEB-355C-4197-9787-FFCD09ADDA8E}">
  <ds:schemaRefs>
    <ds:schemaRef ds:uri="ESRI.ArcGIS.Mapping.OfficeIntegration.PowerPointInfo"/>
  </ds:schemaRefs>
</ds:datastoreItem>
</file>

<file path=customXml/itemProps17.xml><?xml version="1.0" encoding="utf-8"?>
<ds:datastoreItem xmlns:ds="http://schemas.openxmlformats.org/officeDocument/2006/customXml" ds:itemID="{5B4DDB16-BDE7-42C0-BFE8-FA829596D726}">
  <ds:schemaRefs>
    <ds:schemaRef ds:uri="ESRI.ArcGIS.Mapping.OfficeIntegration.PowerPointInfo"/>
  </ds:schemaRefs>
</ds:datastoreItem>
</file>

<file path=customXml/itemProps18.xml><?xml version="1.0" encoding="utf-8"?>
<ds:datastoreItem xmlns:ds="http://schemas.openxmlformats.org/officeDocument/2006/customXml" ds:itemID="{6FD31007-67F8-4770-AA81-A30A089C0B7F}">
  <ds:schemaRefs>
    <ds:schemaRef ds:uri="ESRI.ArcGIS.Mapping.OfficeIntegration.PowerPointInfo"/>
  </ds:schemaRefs>
</ds:datastoreItem>
</file>

<file path=customXml/itemProps19.xml><?xml version="1.0" encoding="utf-8"?>
<ds:datastoreItem xmlns:ds="http://schemas.openxmlformats.org/officeDocument/2006/customXml" ds:itemID="{0BD44F70-F574-4259-A1C3-F0AEA425B2A2}">
  <ds:schemaRefs>
    <ds:schemaRef ds:uri="ESRI.ArcGIS.Mapping.OfficeIntegration.PowerPointInfo"/>
  </ds:schemaRefs>
</ds:datastoreItem>
</file>

<file path=customXml/itemProps2.xml><?xml version="1.0" encoding="utf-8"?>
<ds:datastoreItem xmlns:ds="http://schemas.openxmlformats.org/officeDocument/2006/customXml" ds:itemID="{4C0A0DAE-DEB5-474E-B076-41CCF0A7C9F6}">
  <ds:schemaRefs>
    <ds:schemaRef ds:uri="http://schemas.microsoft.com/sharepoint/v3/contenttype/forms"/>
  </ds:schemaRefs>
</ds:datastoreItem>
</file>

<file path=customXml/itemProps3.xml><?xml version="1.0" encoding="utf-8"?>
<ds:datastoreItem xmlns:ds="http://schemas.openxmlformats.org/officeDocument/2006/customXml" ds:itemID="{042F33A5-8D06-4250-9741-1AF17613BE58}">
  <ds:schemaRefs>
    <ds:schemaRef ds:uri="ESRI.ArcGIS.Mapping.OfficeIntegration.PowerPointInfo"/>
  </ds:schemaRefs>
</ds:datastoreItem>
</file>

<file path=customXml/itemProps4.xml><?xml version="1.0" encoding="utf-8"?>
<ds:datastoreItem xmlns:ds="http://schemas.openxmlformats.org/officeDocument/2006/customXml" ds:itemID="{77762123-53F0-4456-A1C0-D70987EA67CE}">
  <ds:schemaRefs>
    <ds:schemaRef ds:uri="ESRI.ArcGIS.Mapping.OfficeIntegration.PowerPointInfo"/>
  </ds:schemaRefs>
</ds:datastoreItem>
</file>

<file path=customXml/itemProps5.xml><?xml version="1.0" encoding="utf-8"?>
<ds:datastoreItem xmlns:ds="http://schemas.openxmlformats.org/officeDocument/2006/customXml" ds:itemID="{377E5B59-3694-4C77-B910-A2F8DB265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6.xml><?xml version="1.0" encoding="utf-8"?>
<ds:datastoreItem xmlns:ds="http://schemas.openxmlformats.org/officeDocument/2006/customXml" ds:itemID="{672A0EB5-7001-4067-A541-FF1E7FC46C5B}">
  <ds:schemaRefs>
    <ds:schemaRef ds:uri="ESRI.ArcGIS.Mapping.OfficeIntegration.PowerPointInfo"/>
  </ds:schemaRefs>
</ds:datastoreItem>
</file>

<file path=customXml/itemProps7.xml><?xml version="1.0" encoding="utf-8"?>
<ds:datastoreItem xmlns:ds="http://schemas.openxmlformats.org/officeDocument/2006/customXml" ds:itemID="{754A7FD4-C51E-4026-9529-352A83D9C96E}">
  <ds:schemaRefs>
    <ds:schemaRef ds:uri="ESRI.ArcGIS.Mapping.OfficeIntegration.PowerPointInfo"/>
  </ds:schemaRefs>
</ds:datastoreItem>
</file>

<file path=customXml/itemProps8.xml><?xml version="1.0" encoding="utf-8"?>
<ds:datastoreItem xmlns:ds="http://schemas.openxmlformats.org/officeDocument/2006/customXml" ds:itemID="{6B94251D-4CB6-4603-A3E5-F2CBBBA0252E}">
  <ds:schemaRefs>
    <ds:schemaRef ds:uri="ESRI.ArcGIS.Mapping.OfficeIntegration.PowerPointInfo"/>
  </ds:schemaRefs>
</ds:datastoreItem>
</file>

<file path=customXml/itemProps9.xml><?xml version="1.0" encoding="utf-8"?>
<ds:datastoreItem xmlns:ds="http://schemas.openxmlformats.org/officeDocument/2006/customXml" ds:itemID="{F25DA52D-FED8-44F1-A7E7-60A17757E12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RSC.potx</Template>
  <TotalTime>9173</TotalTime>
  <Words>1022</Words>
  <Application>Microsoft Office PowerPoint</Application>
  <PresentationFormat>On-screen Show (4:3)</PresentationFormat>
  <Paragraphs>212</Paragraphs>
  <Slides>27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ＭＳ Ｐゴシック</vt:lpstr>
      <vt:lpstr>Arial</vt:lpstr>
      <vt:lpstr>Calibri</vt:lpstr>
      <vt:lpstr>RSC</vt:lpstr>
      <vt:lpstr>Flint Drinking Water Response</vt:lpstr>
      <vt:lpstr>PowerPoint Presentation</vt:lpstr>
      <vt:lpstr>PowerPoint Presentation</vt:lpstr>
      <vt:lpstr>PowerPoint Presentation</vt:lpstr>
      <vt:lpstr>HACH 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UCG Organization</vt:lpstr>
      <vt:lpstr>Operations</vt:lpstr>
      <vt:lpstr>Water Quality Task Force</vt:lpstr>
      <vt:lpstr>State Mission</vt:lpstr>
      <vt:lpstr>PowerPoint Presentation</vt:lpstr>
      <vt:lpstr>Recovery Plan</vt:lpstr>
      <vt:lpstr>Q&amp;A</vt:lpstr>
    </vt:vector>
  </TitlesOfParts>
  <Manager/>
  <Company>Theme Gallery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(Blue-green wave design)</dc:title>
  <dc:subject/>
  <dc:creator>Theme Gallery</dc:creator>
  <cp:keywords/>
  <dc:description/>
  <cp:lastModifiedBy>Lippert, Jeffrey</cp:lastModifiedBy>
  <cp:revision>180</cp:revision>
  <dcterms:created xsi:type="dcterms:W3CDTF">2013-01-02T15:29:04Z</dcterms:created>
  <dcterms:modified xsi:type="dcterms:W3CDTF">2016-05-11T20:49:25Z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490681L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TS001136794</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Sample presentation slides (Blue-green wave design)</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EY001138790</vt:lpwstr>
  </property>
  <property fmtid="{D5CDD505-2E9C-101B-9397-08002B2CF9AE}" pid="21" name="SourceTitle">
    <vt:lpwstr>Sample presentation slides (Blue-green wave design)</vt:lpwstr>
  </property>
  <property fmtid="{D5CDD505-2E9C-101B-9397-08002B2CF9AE}" pid="22" name="TPApplication">
    <vt:lpwstr>PowerPoint</vt:lpwstr>
  </property>
  <property fmtid="{D5CDD505-2E9C-101B-9397-08002B2CF9AE}" pid="23" name="TPLaunchHelpLink">
    <vt:lpwstr/>
  </property>
  <property fmtid="{D5CDD505-2E9C-101B-9397-08002B2CF9AE}" pid="24" name="TemplateType">
    <vt:lpwstr>Presentations</vt:lpwstr>
  </property>
  <property fmtid="{D5CDD505-2E9C-101B-9397-08002B2CF9AE}" pid="25" name="OpenTemplate">
    <vt:lpwstr>1</vt:lpwstr>
  </property>
  <property fmtid="{D5CDD505-2E9C-101B-9397-08002B2CF9AE}" pid="26" name="UACurrentWords">
    <vt:lpwstr>0</vt:lpwstr>
  </property>
  <property fmtid="{D5CDD505-2E9C-101B-9397-08002B2CF9AE}" pid="27" name="UALocRecommendation">
    <vt:lpwstr>Localize</vt:lpwstr>
  </property>
  <property fmtid="{D5CDD505-2E9C-101B-9397-08002B2CF9AE}" pid="28" name="Applications">
    <vt:lpwstr>182;#Office XP;#79;#Template 12;#67;#PowerPoint - Design Templt 12;#64;#PowerPoint 2003;#65;#Microsoft Office PowerPoint 2007;#66;#PowerPoint - Design Templt 2003</vt:lpwstr>
  </property>
  <property fmtid="{D5CDD505-2E9C-101B-9397-08002B2CF9AE}" pid="29" name="TemplateStatus">
    <vt:lpwstr>Complete</vt:lpwstr>
  </property>
  <property fmtid="{D5CDD505-2E9C-101B-9397-08002B2CF9AE}" pid="30" name="ContentTypeId">
    <vt:lpwstr>0x0101006025706CF4CD034688BEBAE97A2E701D020200C3831ACA17D8814887A164412888521E</vt:lpwstr>
  </property>
  <property fmtid="{D5CDD505-2E9C-101B-9397-08002B2CF9AE}" pid="31" name="IsDeleted">
    <vt:lpwstr>0</vt:lpwstr>
  </property>
  <property fmtid="{D5CDD505-2E9C-101B-9397-08002B2CF9AE}" pid="32" name="ShowIn">
    <vt:lpwstr>Show everywhere</vt:lpwstr>
  </property>
  <property fmtid="{D5CDD505-2E9C-101B-9397-08002B2CF9AE}" pid="33" name="PublishStatusLookup">
    <vt:lpwstr>259079</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TP001136794</vt:lpwstr>
  </property>
</Properties>
</file>